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96" r:id="rId2"/>
    <p:sldId id="305" r:id="rId3"/>
    <p:sldId id="306" r:id="rId4"/>
    <p:sldId id="307" r:id="rId5"/>
    <p:sldId id="308" r:id="rId6"/>
    <p:sldId id="309" r:id="rId7"/>
    <p:sldId id="310" r:id="rId8"/>
    <p:sldId id="311" r:id="rId9"/>
    <p:sldId id="312" r:id="rId10"/>
    <p:sldId id="313" r:id="rId11"/>
    <p:sldId id="314" r:id="rId12"/>
    <p:sldId id="315" r:id="rId13"/>
    <p:sldId id="320" r:id="rId14"/>
    <p:sldId id="318" r:id="rId15"/>
    <p:sldId id="326" r:id="rId16"/>
    <p:sldId id="331" r:id="rId17"/>
    <p:sldId id="301" r:id="rId18"/>
    <p:sldId id="1469" r:id="rId19"/>
    <p:sldId id="302" r:id="rId20"/>
    <p:sldId id="270" r:id="rId21"/>
    <p:sldId id="303" r:id="rId22"/>
    <p:sldId id="1463" r:id="rId23"/>
    <p:sldId id="1464" r:id="rId24"/>
    <p:sldId id="289" r:id="rId25"/>
    <p:sldId id="290" r:id="rId26"/>
    <p:sldId id="1477" r:id="rId27"/>
    <p:sldId id="1478" r:id="rId28"/>
    <p:sldId id="1479" r:id="rId29"/>
    <p:sldId id="1480" r:id="rId30"/>
    <p:sldId id="1481" r:id="rId31"/>
    <p:sldId id="1482" r:id="rId32"/>
    <p:sldId id="1483" r:id="rId33"/>
    <p:sldId id="1484" r:id="rId34"/>
    <p:sldId id="1485" r:id="rId35"/>
    <p:sldId id="1486" r:id="rId36"/>
    <p:sldId id="1487" r:id="rId37"/>
    <p:sldId id="1488" r:id="rId38"/>
    <p:sldId id="293" r:id="rId39"/>
    <p:sldId id="295" r:id="rId40"/>
    <p:sldId id="297" r:id="rId41"/>
    <p:sldId id="298" r:id="rId42"/>
    <p:sldId id="299" r:id="rId43"/>
    <p:sldId id="1473" r:id="rId44"/>
    <p:sldId id="264" r:id="rId45"/>
    <p:sldId id="1475" r:id="rId46"/>
    <p:sldId id="1476" r:id="rId47"/>
    <p:sldId id="294"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4" autoAdjust="0"/>
    <p:restoredTop sz="94717"/>
  </p:normalViewPr>
  <p:slideViewPr>
    <p:cSldViewPr>
      <p:cViewPr varScale="1">
        <p:scale>
          <a:sx n="78" d="100"/>
          <a:sy n="78" d="100"/>
        </p:scale>
        <p:origin x="1776"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22ADE-7FA5-49E6-9043-10BDBF5D7DE6}" type="datetimeFigureOut">
              <a:rPr lang="en-US" smtClean="0"/>
              <a:t>3/29/2025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2DDBC-ECC6-45F6-AF4C-A3AE10AC7195}" type="slidenum">
              <a:rPr lang="en-US" smtClean="0"/>
              <a:t>‹#›</a:t>
            </a:fld>
            <a:endParaRPr lang="en-US"/>
          </a:p>
        </p:txBody>
      </p:sp>
    </p:spTree>
    <p:extLst>
      <p:ext uri="{BB962C8B-B14F-4D97-AF65-F5344CB8AC3E}">
        <p14:creationId xmlns:p14="http://schemas.microsoft.com/office/powerpoint/2010/main" val="4247417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912A5F-7A45-4353-8423-A6DA2D58B62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120298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340610E7-989A-16EC-95B6-1B432DFB29D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63D61B3E-4EE2-E498-123E-02C9E867FE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700" name="Slide Number Placeholder 3">
            <a:extLst>
              <a:ext uri="{FF2B5EF4-FFF2-40B4-BE49-F238E27FC236}">
                <a16:creationId xmlns:a16="http://schemas.microsoft.com/office/drawing/2014/main" id="{78F64A9A-4D31-F035-7494-3BAE8CCAD3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EDE5FA9-8215-4534-A999-3A932798F9D8}" type="slidenum">
              <a:rPr lang="en-US" altLang="en-US" smtClean="0"/>
              <a:pPr/>
              <a:t>25</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D8BD707-D9CF-40AE-B4C6-C98DA3205C09}" type="datetimeFigureOut">
              <a:rPr lang="en-US" smtClean="0"/>
              <a:pPr/>
              <a:t>3/29/2025</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split orient="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Content Placeholder 2"/>
          <p:cNvSpPr>
            <a:spLocks noGrp="1"/>
          </p:cNvSpPr>
          <p:nvPr>
            <p:ph idx="1"/>
          </p:nvPr>
        </p:nvSpPr>
        <p:spPr>
          <a:xfrm>
            <a:off x="818146" y="1507068"/>
            <a:ext cx="3541418" cy="4669896"/>
          </a:xfrm>
        </p:spPr>
        <p:txBody>
          <a:bodyPr anchor="ctr">
            <a:normAutofit/>
          </a:bodyPr>
          <a:lstStyle>
            <a:lvl1pPr marL="0" indent="0" algn="l">
              <a:lnSpc>
                <a:spcPct val="150000"/>
              </a:lnSpc>
              <a:spcAft>
                <a:spcPts val="900"/>
              </a:spcAft>
              <a:buSzPct val="25000"/>
              <a:buFont typeface="Segoe UI" panose="020B0502040204020203" pitchFamily="34" charset="0"/>
              <a:buChar char=" "/>
              <a:defRPr sz="1200"/>
            </a:lvl1pPr>
            <a:lvl2pPr marL="300990" indent="5715" algn="l">
              <a:spcBef>
                <a:spcPts val="450"/>
              </a:spcBef>
              <a:spcAft>
                <a:spcPts val="900"/>
              </a:spcAft>
              <a:buFont typeface="Segoe UI" panose="020B0502040204020203" pitchFamily="34" charset="0"/>
              <a:buChar char=" "/>
              <a:defRPr sz="1200"/>
            </a:lvl2pPr>
            <a:lvl3pPr marL="857250" indent="-171450">
              <a:buFont typeface="Segoe UI" panose="020B0502040204020203" pitchFamily="34" charset="0"/>
              <a:buChar char=" "/>
              <a:defRPr/>
            </a:lvl3pPr>
            <a:lvl4pPr marL="1200150" indent="-171450">
              <a:buFont typeface="Segoe UI" panose="020B0502040204020203" pitchFamily="34" charset="0"/>
              <a:buChar char=" "/>
              <a:defRPr/>
            </a:lvl4pPr>
            <a:lvl5pPr marL="1543050" indent="-17145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p:cNvSpPr>
            <a:spLocks noGrp="1"/>
          </p:cNvSpPr>
          <p:nvPr>
            <p:ph idx="13"/>
          </p:nvPr>
        </p:nvSpPr>
        <p:spPr>
          <a:xfrm>
            <a:off x="4987636" y="1507068"/>
            <a:ext cx="3666946" cy="4669896"/>
          </a:xfrm>
        </p:spPr>
        <p:txBody>
          <a:bodyPr anchor="ctr">
            <a:normAutofit/>
          </a:bodyPr>
          <a:lstStyle>
            <a:lvl1pPr marL="0" indent="0">
              <a:spcAft>
                <a:spcPts val="900"/>
              </a:spcAft>
              <a:buSzPct val="25000"/>
              <a:buFont typeface="Segoe UI" panose="020B0502040204020203" pitchFamily="34" charset="0"/>
              <a:buChar char=" "/>
              <a:defRPr sz="1200"/>
            </a:lvl1pPr>
            <a:lvl2pPr marL="300990" indent="5715">
              <a:spcBef>
                <a:spcPts val="450"/>
              </a:spcBef>
              <a:spcAft>
                <a:spcPts val="900"/>
              </a:spcAft>
              <a:buFont typeface="Segoe UI" panose="020B0502040204020203" pitchFamily="34" charset="0"/>
              <a:buChar char=" "/>
              <a:defRPr sz="1200"/>
            </a:lvl2pPr>
            <a:lvl3pPr marL="857250" indent="-171450">
              <a:buFont typeface="Segoe UI" panose="020B0502040204020203" pitchFamily="34" charset="0"/>
              <a:buChar char=" "/>
              <a:defRPr/>
            </a:lvl3pPr>
            <a:lvl4pPr marL="1200150" indent="-171450">
              <a:buFont typeface="Segoe UI" panose="020B0502040204020203" pitchFamily="34" charset="0"/>
              <a:buChar char=" "/>
              <a:defRPr/>
            </a:lvl4pPr>
            <a:lvl5pPr marL="1543050" indent="-171450">
              <a:buFont typeface="Segoe UI" panose="020B0502040204020203" pitchFamily="34" charset="0"/>
              <a:buChar char=" "/>
              <a:defRPr/>
            </a:lvl5pPr>
          </a:lstStyle>
          <a:p>
            <a:pPr lvl="0"/>
            <a:r>
              <a:rPr lang="en-US"/>
              <a:t>Click to edit Master text styles</a:t>
            </a:r>
          </a:p>
          <a:p>
            <a:pPr lvl="1"/>
            <a:r>
              <a:rPr lang="en-US"/>
              <a:t>Second level</a:t>
            </a:r>
          </a:p>
        </p:txBody>
      </p:sp>
      <p:sp>
        <p:nvSpPr>
          <p:cNvPr id="5" name="Title Placeholder 1"/>
          <p:cNvSpPr>
            <a:spLocks noGrp="1"/>
          </p:cNvSpPr>
          <p:nvPr>
            <p:ph type="title"/>
          </p:nvPr>
        </p:nvSpPr>
        <p:spPr>
          <a:xfrm>
            <a:off x="628650" y="253514"/>
            <a:ext cx="6599246" cy="479910"/>
          </a:xfrm>
          <a:prstGeom prst="rect">
            <a:avLst/>
          </a:prstGeom>
        </p:spPr>
        <p:txBody>
          <a:bodyPr rtlCol="0">
            <a:normAutofit/>
          </a:bodyPr>
          <a:lstStyle>
            <a:lvl1pPr>
              <a:defRPr sz="2200"/>
            </a:lvl1pPr>
          </a:lstStyle>
          <a:p>
            <a:pPr lvl="0"/>
            <a:r>
              <a:rPr lang="en-US"/>
              <a:t>Click to edit Master title style</a:t>
            </a:r>
            <a:endParaRPr lang="en-US" dirty="0"/>
          </a:p>
        </p:txBody>
      </p:sp>
    </p:spTree>
    <p:extLst>
      <p:ext uri="{BB962C8B-B14F-4D97-AF65-F5344CB8AC3E}">
        <p14:creationId xmlns:p14="http://schemas.microsoft.com/office/powerpoint/2010/main" val="412855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D8BD707-D9CF-40AE-B4C6-C98DA3205C09}" type="datetimeFigureOut">
              <a:rPr lang="en-US" smtClean="0"/>
              <a:pPr/>
              <a:t>3/29/2025</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transition>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D8BD707-D9CF-40AE-B4C6-C98DA3205C09}" type="datetimeFigureOut">
              <a:rPr lang="en-US" smtClean="0"/>
              <a:pPr/>
              <a:t>3/29/2025</a:t>
            </a:fld>
            <a:endParaRPr lang="en-US"/>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transition>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D8BD707-D9CF-40AE-B4C6-C98DA3205C09}" type="datetimeFigureOut">
              <a:rPr lang="en-US" smtClean="0"/>
              <a:pPr/>
              <a:t>3/29/2025</a:t>
            </a:fld>
            <a:endParaRPr lang="en-US"/>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transition>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transition>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D8BD707-D9CF-40AE-B4C6-C98DA3205C09}" type="datetimeFigureOut">
              <a:rPr lang="en-US" smtClean="0"/>
              <a:pPr/>
              <a:t>3/29/2025</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transition>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D8BD707-D9CF-40AE-B4C6-C98DA3205C09}" type="datetimeFigureOut">
              <a:rPr lang="en-US" smtClean="0"/>
              <a:pPr/>
              <a:t>3/29/2025</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split orient="vert"/>
  </p:transition>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0"/>
            <a:ext cx="8153400" cy="1219200"/>
          </a:xfrm>
        </p:spPr>
        <p:txBody>
          <a:bodyPr>
            <a:noAutofit/>
          </a:bodyPr>
          <a:lstStyle/>
          <a:p>
            <a:pPr algn="ctr"/>
            <a:r>
              <a:rPr lang="en-US" sz="1800" b="1" kern="1400" spc="-50" dirty="0">
                <a:effectLst/>
                <a:latin typeface="Times New Roman" panose="02020603050405020304" pitchFamily="18" charset="0"/>
                <a:ea typeface="Times New Roman" panose="02020603050405020304" pitchFamily="18" charset="0"/>
              </a:rPr>
              <a:t>OPTIMIZED CROP AND FERTILIZER RECOMMENDATIONS USING MACHINE LEARNING FOR SUSTAINABLE AGRICULTURE</a:t>
            </a:r>
            <a:endParaRPr lang="en-US" b="1" dirty="0"/>
          </a:p>
        </p:txBody>
      </p:sp>
      <p:sp>
        <p:nvSpPr>
          <p:cNvPr id="3" name="Content Placeholder 2"/>
          <p:cNvSpPr>
            <a:spLocks noGrp="1"/>
          </p:cNvSpPr>
          <p:nvPr>
            <p:ph sz="quarter" idx="1"/>
          </p:nvPr>
        </p:nvSpPr>
        <p:spPr>
          <a:xfrm>
            <a:off x="152400" y="1524000"/>
            <a:ext cx="8763000" cy="5334000"/>
          </a:xfrm>
        </p:spPr>
        <p:style>
          <a:lnRef idx="2">
            <a:schemeClr val="accent2"/>
          </a:lnRef>
          <a:fillRef idx="1">
            <a:schemeClr val="lt1"/>
          </a:fillRef>
          <a:effectRef idx="0">
            <a:schemeClr val="accent2"/>
          </a:effectRef>
          <a:fontRef idx="minor">
            <a:schemeClr val="dk1"/>
          </a:fontRef>
        </p:style>
        <p:txBody>
          <a:bodyPr anchor="ctr">
            <a:normAutofit fontScale="25000" lnSpcReduction="20000"/>
          </a:bodyPr>
          <a:lstStyle/>
          <a:p>
            <a:pPr algn="ctr">
              <a:buNone/>
            </a:pPr>
            <a:r>
              <a:rPr lang="en-US" b="1" dirty="0"/>
              <a:t>By</a:t>
            </a:r>
            <a:endParaRPr lang="en-US" dirty="0"/>
          </a:p>
          <a:p>
            <a:pPr algn="ctr">
              <a:buNone/>
            </a:pPr>
            <a:r>
              <a:rPr lang="en-US" sz="5600" b="1" dirty="0"/>
              <a:t>Name 1: </a:t>
            </a:r>
            <a:r>
              <a:rPr lang="en-US" sz="5600" b="1" dirty="0" err="1"/>
              <a:t>Neelam</a:t>
            </a:r>
            <a:r>
              <a:rPr lang="en-US" sz="5600" b="1" dirty="0"/>
              <a:t> </a:t>
            </a:r>
            <a:r>
              <a:rPr lang="en-US" sz="5600" b="1" dirty="0" err="1"/>
              <a:t>Divya</a:t>
            </a:r>
            <a:r>
              <a:rPr lang="en-US" sz="5600" b="1" dirty="0"/>
              <a:t> </a:t>
            </a:r>
            <a:r>
              <a:rPr lang="en-US" sz="5600" b="1" dirty="0" err="1"/>
              <a:t>Gangotri</a:t>
            </a:r>
            <a:r>
              <a:rPr lang="en-US" sz="5600" b="1" dirty="0"/>
              <a:t> ( 219E1A3370 )</a:t>
            </a:r>
            <a:endParaRPr lang="en-US" sz="5600" dirty="0"/>
          </a:p>
          <a:p>
            <a:pPr algn="ctr">
              <a:buNone/>
            </a:pPr>
            <a:r>
              <a:rPr lang="en-US" sz="5600" b="1" dirty="0"/>
              <a:t>Name 2: </a:t>
            </a:r>
            <a:r>
              <a:rPr lang="en-US" sz="5600" b="1" dirty="0" err="1"/>
              <a:t>Mavuluru</a:t>
            </a:r>
            <a:r>
              <a:rPr lang="en-US" sz="5600" b="1" dirty="0"/>
              <a:t> </a:t>
            </a:r>
            <a:r>
              <a:rPr lang="en-US" sz="5600" b="1" dirty="0" err="1"/>
              <a:t>Abhiram</a:t>
            </a:r>
            <a:r>
              <a:rPr lang="en-US" sz="5600" b="1" dirty="0"/>
              <a:t> Reddy ( 219E1A3362 )</a:t>
            </a:r>
          </a:p>
          <a:p>
            <a:pPr algn="ctr">
              <a:buNone/>
            </a:pPr>
            <a:r>
              <a:rPr lang="en-US" sz="5600" b="1" dirty="0"/>
              <a:t>Name 3: </a:t>
            </a:r>
            <a:r>
              <a:rPr lang="en-US" sz="5600" b="1" dirty="0" err="1"/>
              <a:t>Poreddy</a:t>
            </a:r>
            <a:r>
              <a:rPr lang="en-US" sz="5600" b="1" dirty="0"/>
              <a:t> </a:t>
            </a:r>
            <a:r>
              <a:rPr lang="en-US" sz="5600" b="1" dirty="0" err="1"/>
              <a:t>Keerthana</a:t>
            </a:r>
            <a:r>
              <a:rPr lang="en-US" sz="5600" b="1" dirty="0"/>
              <a:t> (219E1A3384 )</a:t>
            </a:r>
            <a:endParaRPr lang="en-US" sz="5600" dirty="0"/>
          </a:p>
          <a:p>
            <a:pPr algn="ctr">
              <a:buNone/>
            </a:pPr>
            <a:r>
              <a:rPr lang="en-US" sz="5600" b="1" dirty="0"/>
              <a:t>Name 4: </a:t>
            </a:r>
            <a:r>
              <a:rPr lang="en-US" sz="5600" b="1" dirty="0" err="1"/>
              <a:t>Mada</a:t>
            </a:r>
            <a:r>
              <a:rPr lang="en-US" sz="5600" b="1" dirty="0"/>
              <a:t> Hari Krishna ( 29E1A3358 )</a:t>
            </a:r>
            <a:endParaRPr lang="en-US" sz="5600" dirty="0"/>
          </a:p>
          <a:p>
            <a:pPr algn="ctr">
              <a:buNone/>
            </a:pPr>
            <a:r>
              <a:rPr lang="en-US" sz="5600" b="1" dirty="0"/>
              <a:t>Name 5: </a:t>
            </a:r>
            <a:r>
              <a:rPr lang="en-US" sz="5600" b="1" dirty="0" err="1"/>
              <a:t>Podili</a:t>
            </a:r>
            <a:r>
              <a:rPr lang="en-US" sz="5600" b="1" dirty="0"/>
              <a:t> Harish ( 219E1A3383 )</a:t>
            </a:r>
            <a:endParaRPr lang="en-US" sz="5600" dirty="0"/>
          </a:p>
          <a:p>
            <a:pPr algn="ctr">
              <a:buNone/>
            </a:pPr>
            <a:endParaRPr lang="en-US" sz="5600" dirty="0"/>
          </a:p>
          <a:p>
            <a:pPr algn="ctr">
              <a:buNone/>
            </a:pPr>
            <a:r>
              <a:rPr lang="en-US" sz="5600" b="1" dirty="0"/>
              <a:t>Under the guidance of</a:t>
            </a:r>
            <a:endParaRPr lang="en-US" sz="5600" dirty="0"/>
          </a:p>
          <a:p>
            <a:pPr algn="ctr">
              <a:buNone/>
            </a:pPr>
            <a:r>
              <a:rPr lang="en-US" sz="5600" b="1" dirty="0" err="1"/>
              <a:t>Dr.J</a:t>
            </a:r>
            <a:r>
              <a:rPr lang="en-US" sz="5600" b="1" dirty="0"/>
              <a:t> SARADA</a:t>
            </a:r>
            <a:endParaRPr lang="en-US" sz="5600" dirty="0"/>
          </a:p>
          <a:p>
            <a:pPr algn="ctr">
              <a:buNone/>
            </a:pPr>
            <a:r>
              <a:rPr lang="en-US" sz="5600" b="1" dirty="0"/>
              <a:t>Associative Professor </a:t>
            </a:r>
          </a:p>
          <a:p>
            <a:pPr algn="ctr">
              <a:buNone/>
            </a:pPr>
            <a:endParaRPr lang="en-US" b="1" dirty="0"/>
          </a:p>
          <a:p>
            <a:pPr algn="ctr">
              <a:buNone/>
            </a:pPr>
            <a:endParaRPr lang="en-US" b="1" dirty="0"/>
          </a:p>
          <a:p>
            <a:pPr algn="ctr">
              <a:buNone/>
            </a:pPr>
            <a:endParaRPr lang="en-US" b="1" dirty="0"/>
          </a:p>
          <a:p>
            <a:pPr algn="ctr">
              <a:buNone/>
            </a:pPr>
            <a:endParaRPr lang="en-US" b="1" dirty="0"/>
          </a:p>
          <a:p>
            <a:pPr algn="ctr">
              <a:buNone/>
            </a:pPr>
            <a:endParaRPr lang="en-US" dirty="0"/>
          </a:p>
          <a:p>
            <a:pPr algn="ctr">
              <a:buNone/>
            </a:pPr>
            <a:endParaRPr lang="en-US" b="1" dirty="0"/>
          </a:p>
          <a:p>
            <a:pPr algn="ctr">
              <a:buNone/>
            </a:pPr>
            <a:endParaRPr lang="en-US" sz="3800" b="1" dirty="0"/>
          </a:p>
          <a:p>
            <a:pPr algn="ctr">
              <a:buNone/>
            </a:pPr>
            <a:endParaRPr lang="en-US" sz="3800" b="1" dirty="0"/>
          </a:p>
          <a:p>
            <a:pPr algn="ctr">
              <a:buNone/>
            </a:pPr>
            <a:r>
              <a:rPr lang="en-US" sz="4800" b="1" dirty="0">
                <a:latin typeface="Times New Roman" panose="02020603050405020304" pitchFamily="18" charset="0"/>
                <a:cs typeface="Times New Roman" panose="02020603050405020304" pitchFamily="18" charset="0"/>
              </a:rPr>
              <a:t>DEPARTMENT OF COMPUTER SCIENCE AND ENGINEERING (AI &amp; ML) </a:t>
            </a:r>
            <a:endParaRPr lang="en-US" sz="4800" dirty="0">
              <a:latin typeface="Times New Roman" panose="02020603050405020304" pitchFamily="18" charset="0"/>
              <a:cs typeface="Times New Roman" panose="02020603050405020304" pitchFamily="18" charset="0"/>
            </a:endParaRPr>
          </a:p>
          <a:p>
            <a:pPr algn="ctr">
              <a:buNone/>
            </a:pPr>
            <a:r>
              <a:rPr lang="en-US" sz="7200" b="1" dirty="0">
                <a:latin typeface="Times New Roman" panose="02020603050405020304" pitchFamily="18" charset="0"/>
                <a:cs typeface="Times New Roman" panose="02020603050405020304" pitchFamily="18" charset="0"/>
              </a:rPr>
              <a:t>SRI VENKATESWARA ENGINEERING COLLEGE </a:t>
            </a:r>
          </a:p>
          <a:p>
            <a:pPr algn="ctr">
              <a:buNone/>
            </a:pPr>
            <a:r>
              <a:rPr lang="en-US" sz="7200" b="1" dirty="0">
                <a:latin typeface="Times New Roman" panose="02020603050405020304" pitchFamily="18" charset="0"/>
                <a:cs typeface="Times New Roman" panose="02020603050405020304" pitchFamily="18" charset="0"/>
              </a:rPr>
              <a:t>( JNTUA Affiliated )</a:t>
            </a:r>
            <a:endParaRPr lang="en-US" sz="5600" dirty="0"/>
          </a:p>
          <a:p>
            <a:pPr algn="ctr">
              <a:buNone/>
            </a:pPr>
            <a:r>
              <a:rPr lang="en-US" sz="5600" b="1" dirty="0"/>
              <a:t>Karakambadi Road, Tirupati-517507</a:t>
            </a:r>
            <a:endParaRPr lang="en-US" sz="5600" dirty="0"/>
          </a:p>
          <a:p>
            <a:pPr algn="ctr">
              <a:buNone/>
            </a:pPr>
            <a:r>
              <a:rPr lang="en-US" sz="5600" b="1" dirty="0"/>
              <a:t>2021-2025</a:t>
            </a:r>
            <a:endParaRPr lang="en-US" sz="5600"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8100" y="4114800"/>
            <a:ext cx="1333500" cy="1143000"/>
          </a:xfrm>
          <a:prstGeom prst="rect">
            <a:avLst/>
          </a:prstGeom>
        </p:spPr>
      </p:pic>
    </p:spTree>
  </p:cSld>
  <p:clrMapOvr>
    <a:masterClrMapping/>
  </p:clrMapOvr>
  <p:transition>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SYSTEM REQUIREMENTS</a:t>
            </a:r>
          </a:p>
        </p:txBody>
      </p:sp>
      <p:sp>
        <p:nvSpPr>
          <p:cNvPr id="3" name="Content Placeholder 2"/>
          <p:cNvSpPr>
            <a:spLocks noGrp="1"/>
          </p:cNvSpPr>
          <p:nvPr>
            <p:ph sz="quarter" idx="1"/>
          </p:nvPr>
        </p:nvSpPr>
        <p:spPr/>
        <p:txBody>
          <a:bodyPr>
            <a:normAutofit/>
          </a:bodyPr>
          <a:lstStyle/>
          <a:p>
            <a:pPr algn="just">
              <a:lnSpc>
                <a:spcPct val="150000"/>
              </a:lnSpc>
              <a:buFont typeface="Wingdings" panose="05000000000000000000" pitchFamily="2" charset="2"/>
              <a:buChar char="q"/>
            </a:pPr>
            <a:r>
              <a:rPr lang="en-US" sz="1800" b="1" dirty="0">
                <a:effectLst/>
                <a:latin typeface="Times New Roman" panose="02020603050405020304" pitchFamily="18" charset="0"/>
                <a:ea typeface="Times New Roman" panose="02020603050405020304" pitchFamily="18" charset="0"/>
              </a:rPr>
              <a:t>HARDWARE REQUIREMENTS:</a:t>
            </a:r>
            <a:endParaRPr lang="en-IN" sz="1800" dirty="0">
              <a:effectLst/>
              <a:latin typeface="Times New Roman" panose="02020603050405020304" pitchFamily="18" charset="0"/>
              <a:ea typeface="Times New Roman" panose="02020603050405020304" pitchFamily="18" charset="0"/>
            </a:endParaRPr>
          </a:p>
          <a:p>
            <a:pPr algn="just">
              <a:lnSpc>
                <a:spcPct val="150000"/>
              </a:lnSpc>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PROCESSOR	           :  	Intel I5</a:t>
            </a:r>
            <a:endParaRPr lang="en-IN" sz="1800" dirty="0">
              <a:effectLst/>
              <a:latin typeface="Times New Roman" panose="02020603050405020304" pitchFamily="18" charset="0"/>
              <a:ea typeface="Times New Roman" panose="02020603050405020304" pitchFamily="18" charset="0"/>
            </a:endParaRPr>
          </a:p>
          <a:p>
            <a:pPr algn="just">
              <a:lnSpc>
                <a:spcPct val="150000"/>
              </a:lnSpc>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RAM		           :	8GB </a:t>
            </a:r>
            <a:endParaRPr lang="en-IN" sz="1800" dirty="0">
              <a:effectLst/>
              <a:latin typeface="Times New Roman" panose="02020603050405020304" pitchFamily="18" charset="0"/>
              <a:ea typeface="Times New Roman" panose="02020603050405020304" pitchFamily="18" charset="0"/>
            </a:endParaRPr>
          </a:p>
          <a:p>
            <a:pPr algn="just">
              <a:lnSpc>
                <a:spcPct val="150000"/>
              </a:lnSpc>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HARD DISK </a:t>
            </a: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rPr>
              <a:t>100</a:t>
            </a:r>
            <a:r>
              <a:rPr lang="en-US" sz="1800" dirty="0">
                <a:effectLst/>
                <a:latin typeface="Times New Roman" panose="02020603050405020304" pitchFamily="18" charset="0"/>
                <a:ea typeface="Times New Roman" panose="02020603050405020304" pitchFamily="18" charset="0"/>
              </a:rPr>
              <a:t> GB</a:t>
            </a: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31182575"/>
      </p:ext>
    </p:extLst>
  </p:cSld>
  <p:clrMapOvr>
    <a:masterClrMapping/>
  </p:clrMapOvr>
  <p:transition>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SOFTWARE REQUIREMENTS</a:t>
            </a:r>
          </a:p>
        </p:txBody>
      </p:sp>
      <p:sp>
        <p:nvSpPr>
          <p:cNvPr id="3" name="Content Placeholder 2"/>
          <p:cNvSpPr>
            <a:spLocks noGrp="1"/>
          </p:cNvSpPr>
          <p:nvPr>
            <p:ph sz="quarter" idx="1"/>
          </p:nvPr>
        </p:nvSpPr>
        <p:spPr/>
        <p:txBody>
          <a:bodyPr>
            <a:normAutofit/>
          </a:bodyPr>
          <a:lstStyle/>
          <a:p>
            <a:pPr algn="just">
              <a:lnSpc>
                <a:spcPct val="150000"/>
              </a:lnSpc>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PYTHON IDE                                :  Anaconda </a:t>
            </a:r>
            <a:r>
              <a:rPr lang="en-US" sz="1800" dirty="0" err="1">
                <a:effectLst/>
                <a:latin typeface="Times New Roman" panose="02020603050405020304" pitchFamily="18" charset="0"/>
                <a:ea typeface="Times New Roman" panose="02020603050405020304" pitchFamily="18" charset="0"/>
              </a:rPr>
              <a:t>Jupyter</a:t>
            </a:r>
            <a:r>
              <a:rPr lang="en-US" sz="1800" dirty="0">
                <a:effectLst/>
                <a:latin typeface="Times New Roman" panose="02020603050405020304" pitchFamily="18" charset="0"/>
                <a:ea typeface="Times New Roman" panose="02020603050405020304" pitchFamily="18" charset="0"/>
              </a:rPr>
              <a:t> Notebook</a:t>
            </a:r>
            <a:endParaRPr lang="en-IN" sz="1800" dirty="0">
              <a:effectLst/>
              <a:latin typeface="Times New Roman" panose="02020603050405020304" pitchFamily="18" charset="0"/>
              <a:ea typeface="Times New Roman" panose="02020603050405020304" pitchFamily="18" charset="0"/>
            </a:endParaRPr>
          </a:p>
          <a:p>
            <a:pPr algn="just">
              <a:lnSpc>
                <a:spcPct val="150000"/>
              </a:lnSpc>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BACK END                                    : </a:t>
            </a:r>
            <a:r>
              <a:rPr lang="en-US" sz="1800" dirty="0" err="1">
                <a:effectLst/>
                <a:latin typeface="Times New Roman" panose="02020603050405020304" pitchFamily="18" charset="0"/>
                <a:ea typeface="Times New Roman" panose="02020603050405020304" pitchFamily="18" charset="0"/>
              </a:rPr>
              <a:t>Jupyter</a:t>
            </a:r>
            <a:r>
              <a:rPr lang="en-US" sz="1800" dirty="0">
                <a:effectLst/>
                <a:latin typeface="Times New Roman" panose="02020603050405020304" pitchFamily="18" charset="0"/>
                <a:ea typeface="Times New Roman" panose="02020603050405020304" pitchFamily="18" charset="0"/>
              </a:rPr>
              <a:t> Notebook</a:t>
            </a:r>
            <a:endParaRPr lang="en-IN" sz="1800" dirty="0">
              <a:effectLst/>
              <a:latin typeface="Times New Roman" panose="02020603050405020304" pitchFamily="18" charset="0"/>
              <a:ea typeface="Times New Roman" panose="02020603050405020304" pitchFamily="18" charset="0"/>
            </a:endParaRPr>
          </a:p>
          <a:p>
            <a:pPr algn="just">
              <a:lnSpc>
                <a:spcPct val="150000"/>
              </a:lnSpc>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FRONT END                                  : Django framework</a:t>
            </a:r>
            <a:endParaRPr lang="en-IN" sz="1800" dirty="0">
              <a:effectLst/>
              <a:latin typeface="Times New Roman" panose="02020603050405020304" pitchFamily="18" charset="0"/>
              <a:ea typeface="Times New Roman" panose="02020603050405020304" pitchFamily="18" charset="0"/>
            </a:endParaRPr>
          </a:p>
          <a:p>
            <a:pPr algn="just">
              <a:lnSpc>
                <a:spcPct val="150000"/>
              </a:lnSpc>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PROGRAMMING LANGUAGE   : Python</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23708175"/>
      </p:ext>
    </p:extLst>
  </p:cSld>
  <p:clrMapOvr>
    <a:masterClrMapping/>
  </p:clrMapOvr>
  <p:transition>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1066800"/>
          </a:xfrm>
        </p:spPr>
        <p:txBody>
          <a:bodyPr>
            <a:normAutofit/>
          </a:bodyPr>
          <a:lstStyle/>
          <a:p>
            <a:r>
              <a:rPr lang="en-US" sz="3200" dirty="0">
                <a:latin typeface="Times New Roman" panose="02020603050405020304" pitchFamily="18" charset="0"/>
                <a:cs typeface="Times New Roman" panose="02020603050405020304" pitchFamily="18" charset="0"/>
              </a:rPr>
              <a:t>MODULES</a:t>
            </a:r>
          </a:p>
        </p:txBody>
      </p:sp>
      <p:sp>
        <p:nvSpPr>
          <p:cNvPr id="3" name="Content Placeholder 2"/>
          <p:cNvSpPr>
            <a:spLocks noGrp="1"/>
          </p:cNvSpPr>
          <p:nvPr>
            <p:ph sz="quarter" idx="1"/>
          </p:nvPr>
        </p:nvSpPr>
        <p:spPr>
          <a:xfrm>
            <a:off x="612648" y="1600200"/>
            <a:ext cx="8153400" cy="5105400"/>
          </a:xfrm>
        </p:spPr>
        <p:txBody>
          <a:bodyPr>
            <a:normAutofit/>
          </a:bodyPr>
          <a:lstStyle/>
          <a:p>
            <a:pPr lvl="0" algn="just">
              <a:lnSpc>
                <a:spcPct val="150000"/>
              </a:lnSpc>
              <a:spcBef>
                <a:spcPts val="500"/>
              </a:spcBef>
              <a:buFont typeface="Wingdings" panose="05000000000000000000" pitchFamily="2" charset="2"/>
              <a:buChar char="q"/>
            </a:pPr>
            <a:r>
              <a:rPr lang="ru-RU" sz="2200" dirty="0">
                <a:solidFill>
                  <a:srgbClr val="000000"/>
                </a:solidFill>
                <a:effectLst/>
                <a:latin typeface="Times New Roman" panose="02020603050405020304" pitchFamily="18" charset="0"/>
                <a:ea typeface="Calibri" panose="020F0502020204030204" pitchFamily="34" charset="0"/>
              </a:rPr>
              <a:t>Data collection</a:t>
            </a:r>
            <a:endParaRPr lang="en-IN" sz="2200" dirty="0">
              <a:effectLst/>
              <a:latin typeface="Times New Roman" panose="02020603050405020304" pitchFamily="18" charset="0"/>
              <a:ea typeface="Calibri" panose="020F0502020204030204" pitchFamily="34" charset="0"/>
            </a:endParaRPr>
          </a:p>
          <a:p>
            <a:pPr lvl="0" algn="just">
              <a:lnSpc>
                <a:spcPct val="150000"/>
              </a:lnSpc>
              <a:spcBef>
                <a:spcPts val="500"/>
              </a:spcBef>
              <a:buFont typeface="Wingdings" panose="05000000000000000000" pitchFamily="2" charset="2"/>
              <a:buChar char="q"/>
            </a:pPr>
            <a:r>
              <a:rPr lang="ru-RU" sz="2200" dirty="0">
                <a:solidFill>
                  <a:srgbClr val="000000"/>
                </a:solidFill>
                <a:effectLst/>
                <a:latin typeface="Times New Roman" panose="02020603050405020304" pitchFamily="18" charset="0"/>
                <a:ea typeface="Calibri" panose="020F0502020204030204" pitchFamily="34" charset="0"/>
              </a:rPr>
              <a:t>Data pre processing</a:t>
            </a:r>
            <a:endParaRPr lang="en-IN" sz="2200" dirty="0">
              <a:effectLst/>
              <a:latin typeface="Times New Roman" panose="02020603050405020304" pitchFamily="18" charset="0"/>
              <a:ea typeface="Calibri" panose="020F0502020204030204" pitchFamily="34" charset="0"/>
            </a:endParaRPr>
          </a:p>
          <a:p>
            <a:pPr lvl="0" algn="just">
              <a:lnSpc>
                <a:spcPct val="150000"/>
              </a:lnSpc>
              <a:spcBef>
                <a:spcPts val="500"/>
              </a:spcBef>
              <a:buFont typeface="Wingdings" panose="05000000000000000000" pitchFamily="2" charset="2"/>
              <a:buChar char="q"/>
            </a:pPr>
            <a:r>
              <a:rPr lang="ru-RU" sz="2200" dirty="0">
                <a:effectLst/>
                <a:latin typeface="Times New Roman" panose="02020603050405020304" pitchFamily="18" charset="0"/>
                <a:ea typeface="Calibri" panose="020F0502020204030204" pitchFamily="34" charset="0"/>
              </a:rPr>
              <a:t>Data cleaning</a:t>
            </a:r>
            <a:endParaRPr lang="en-IN" sz="2200" dirty="0">
              <a:effectLst/>
              <a:latin typeface="Times New Roman" panose="02020603050405020304" pitchFamily="18" charset="0"/>
              <a:ea typeface="Calibri" panose="020F0502020204030204" pitchFamily="34" charset="0"/>
            </a:endParaRPr>
          </a:p>
          <a:p>
            <a:pPr lvl="0" algn="just">
              <a:lnSpc>
                <a:spcPct val="150000"/>
              </a:lnSpc>
              <a:spcBef>
                <a:spcPts val="500"/>
              </a:spcBef>
              <a:buFont typeface="Wingdings" panose="05000000000000000000" pitchFamily="2" charset="2"/>
              <a:buChar char="q"/>
            </a:pPr>
            <a:r>
              <a:rPr lang="ru-RU" sz="2200" dirty="0">
                <a:effectLst/>
                <a:latin typeface="Times New Roman" panose="02020603050405020304" pitchFamily="18" charset="0"/>
                <a:ea typeface="Calibri" panose="020F0502020204030204" pitchFamily="34" charset="0"/>
              </a:rPr>
              <a:t>Data prediction and forecasting</a:t>
            </a:r>
            <a:endParaRPr lang="en-IN" sz="2200" dirty="0">
              <a:effectLst/>
              <a:latin typeface="Times New Roman" panose="02020603050405020304" pitchFamily="18" charset="0"/>
              <a:ea typeface="Calibri" panose="020F0502020204030204" pitchFamily="34" charset="0"/>
            </a:endParaRPr>
          </a:p>
          <a:p>
            <a:pPr lvl="0" algn="just">
              <a:lnSpc>
                <a:spcPct val="150000"/>
              </a:lnSpc>
              <a:spcBef>
                <a:spcPts val="500"/>
              </a:spcBef>
              <a:buFont typeface="Wingdings" panose="05000000000000000000" pitchFamily="2" charset="2"/>
              <a:buChar char="q"/>
            </a:pPr>
            <a:r>
              <a:rPr lang="ru-RU" sz="2200" dirty="0">
                <a:effectLst/>
                <a:latin typeface="Times New Roman" panose="02020603050405020304" pitchFamily="18" charset="0"/>
                <a:ea typeface="Calibri" panose="020F0502020204030204" pitchFamily="34" charset="0"/>
              </a:rPr>
              <a:t>Data splitting</a:t>
            </a:r>
            <a:endParaRPr lang="en-IN" sz="2200" dirty="0">
              <a:effectLst/>
              <a:latin typeface="Times New Roman" panose="02020603050405020304" pitchFamily="18" charset="0"/>
              <a:ea typeface="Calibri" panose="020F0502020204030204" pitchFamily="34" charset="0"/>
            </a:endParaRPr>
          </a:p>
          <a:p>
            <a:pPr lvl="0" algn="just">
              <a:lnSpc>
                <a:spcPct val="150000"/>
              </a:lnSpc>
              <a:spcBef>
                <a:spcPts val="500"/>
              </a:spcBef>
              <a:buFont typeface="Wingdings" panose="05000000000000000000" pitchFamily="2" charset="2"/>
              <a:buChar char="q"/>
            </a:pPr>
            <a:r>
              <a:rPr lang="ru-RU" sz="2200" dirty="0">
                <a:effectLst/>
                <a:latin typeface="Times New Roman" panose="02020603050405020304" pitchFamily="18" charset="0"/>
                <a:ea typeface="Calibri" panose="020F0502020204030204" pitchFamily="34" charset="0"/>
              </a:rPr>
              <a:t>Training and testing</a:t>
            </a:r>
            <a:endParaRPr lang="en-IN" sz="22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491377670"/>
      </p:ext>
    </p:extLst>
  </p:cSld>
  <p:clrMapOvr>
    <a:masterClrMapping/>
  </p:clrMapOvr>
  <p:transition>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1066800"/>
          </a:xfrm>
        </p:spPr>
        <p:txBody>
          <a:bodyPr>
            <a:normAutofit/>
          </a:bodyPr>
          <a:lstStyle/>
          <a:p>
            <a:r>
              <a:rPr lang="en-US" sz="3200" dirty="0">
                <a:latin typeface="Times New Roman" panose="02020603050405020304" pitchFamily="18" charset="0"/>
                <a:cs typeface="Times New Roman" panose="02020603050405020304" pitchFamily="18" charset="0"/>
              </a:rPr>
              <a:t>MODULES</a:t>
            </a:r>
          </a:p>
        </p:txBody>
      </p:sp>
      <p:sp>
        <p:nvSpPr>
          <p:cNvPr id="3" name="Content Placeholder 2"/>
          <p:cNvSpPr>
            <a:spLocks noGrp="1"/>
          </p:cNvSpPr>
          <p:nvPr>
            <p:ph sz="quarter" idx="1"/>
          </p:nvPr>
        </p:nvSpPr>
        <p:spPr>
          <a:xfrm>
            <a:off x="612648" y="1600200"/>
            <a:ext cx="8153400" cy="5105400"/>
          </a:xfrm>
        </p:spPr>
        <p:txBody>
          <a:bodyPr>
            <a:normAutofit/>
          </a:bodyPr>
          <a:lstStyle/>
          <a:p>
            <a:pPr algn="just">
              <a:lnSpc>
                <a:spcPct val="106000"/>
              </a:lnSpc>
              <a:spcAft>
                <a:spcPts val="800"/>
              </a:spcAft>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 Data Collection</a:t>
            </a:r>
          </a:p>
          <a:p>
            <a:pPr marL="0" indent="0" algn="just">
              <a:lnSpc>
                <a:spcPct val="106000"/>
              </a:lnSpc>
              <a:spcAft>
                <a:spcPts val="800"/>
              </a:spcAft>
              <a:buNone/>
            </a:pPr>
            <a:r>
              <a:rPr lang="en-IN" sz="2000" dirty="0">
                <a:latin typeface="Times New Roman" panose="02020603050405020304" pitchFamily="18" charset="0"/>
                <a:cs typeface="Times New Roman" panose="02020603050405020304" pitchFamily="18" charset="0"/>
              </a:rPr>
              <a:t>    Data is gathered from diverse sources, including historical agricultural datasets, soil profiles, climate records, and fertilizer usage patterns. This ensures comprehensive input for building a robust machine learning model.</a:t>
            </a:r>
          </a:p>
          <a:p>
            <a:pPr algn="just">
              <a:lnSpc>
                <a:spcPct val="106000"/>
              </a:lnSpc>
              <a:spcAft>
                <a:spcPts val="800"/>
              </a:spcAft>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 Data Preprocessing</a:t>
            </a:r>
          </a:p>
          <a:p>
            <a:pPr marL="0" indent="0" algn="just">
              <a:lnSpc>
                <a:spcPct val="106000"/>
              </a:lnSpc>
              <a:spcAft>
                <a:spcPts val="800"/>
              </a:spcAft>
              <a:buNone/>
            </a:pPr>
            <a:r>
              <a:rPr lang="en-IN" sz="2000" dirty="0">
                <a:latin typeface="Times New Roman" panose="02020603050405020304" pitchFamily="18" charset="0"/>
                <a:cs typeface="Times New Roman" panose="02020603050405020304" pitchFamily="18" charset="0"/>
              </a:rPr>
              <a:t>     Collected data is transformed into a usable format by handling missing values, encoding categorical variables, and normalizing numerical data. This step ensures the data is clean and consistent for analysis.</a:t>
            </a:r>
          </a:p>
          <a:p>
            <a:pPr algn="just">
              <a:lnSpc>
                <a:spcPct val="106000"/>
              </a:lnSpc>
              <a:spcAft>
                <a:spcPts val="800"/>
              </a:spcAft>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 Data Cleaning</a:t>
            </a:r>
          </a:p>
          <a:p>
            <a:pPr marL="0" indent="0" algn="just">
              <a:lnSpc>
                <a:spcPct val="106000"/>
              </a:lnSpc>
              <a:spcAft>
                <a:spcPts val="800"/>
              </a:spcAft>
              <a:buNone/>
            </a:pPr>
            <a:r>
              <a:rPr lang="en-IN" sz="2000" dirty="0">
                <a:latin typeface="Times New Roman" panose="02020603050405020304" pitchFamily="18" charset="0"/>
                <a:cs typeface="Times New Roman" panose="02020603050405020304" pitchFamily="18" charset="0"/>
              </a:rPr>
              <a:t>    Irrelevant, redundant, or noisy data is removed to enhance the quality and accuracy of the dataset. This process reduces errors and ensures reliable predictions.</a:t>
            </a:r>
          </a:p>
          <a:p>
            <a:pPr marL="0" indent="0">
              <a:buNone/>
            </a:pPr>
            <a:endParaRPr lang="en-US" sz="2400" dirty="0"/>
          </a:p>
        </p:txBody>
      </p:sp>
    </p:spTree>
    <p:extLst>
      <p:ext uri="{BB962C8B-B14F-4D97-AF65-F5344CB8AC3E}">
        <p14:creationId xmlns:p14="http://schemas.microsoft.com/office/powerpoint/2010/main" val="2183843149"/>
      </p:ext>
    </p:extLst>
  </p:cSld>
  <p:clrMapOvr>
    <a:masterClrMapping/>
  </p:clrMapOvr>
  <p:transition>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503918"/>
            <a:ext cx="8153400" cy="562882"/>
          </a:xfrm>
        </p:spPr>
        <p:txBody>
          <a:bodyPr>
            <a:noAutofit/>
          </a:bodyPr>
          <a:lstStyle/>
          <a:p>
            <a:r>
              <a:rPr lang="en-US" sz="3200" dirty="0">
                <a:latin typeface="Times New Roman" panose="02020603050405020304" pitchFamily="18" charset="0"/>
                <a:cs typeface="Times New Roman" panose="02020603050405020304" pitchFamily="18" charset="0"/>
              </a:rPr>
              <a:t>MODULES</a:t>
            </a:r>
          </a:p>
        </p:txBody>
      </p:sp>
      <p:sp>
        <p:nvSpPr>
          <p:cNvPr id="3" name="Content Placeholder 2"/>
          <p:cNvSpPr>
            <a:spLocks noGrp="1"/>
          </p:cNvSpPr>
          <p:nvPr>
            <p:ph sz="quarter" idx="1"/>
          </p:nvPr>
        </p:nvSpPr>
        <p:spPr>
          <a:xfrm>
            <a:off x="612648" y="1600200"/>
            <a:ext cx="8153400" cy="5105400"/>
          </a:xfrm>
        </p:spPr>
        <p:txBody>
          <a:bodyPr>
            <a:normAutofit/>
          </a:bodyPr>
          <a:lstStyle/>
          <a:p>
            <a:pPr algn="just">
              <a:lnSpc>
                <a:spcPct val="106000"/>
              </a:lnSpc>
              <a:spcAft>
                <a:spcPts val="800"/>
              </a:spcAft>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Data Prediction and Forecasting</a:t>
            </a:r>
          </a:p>
          <a:p>
            <a:pPr marL="0" indent="0" algn="just">
              <a:lnSpc>
                <a:spcPct val="106000"/>
              </a:lnSpc>
              <a:spcAft>
                <a:spcPts val="800"/>
              </a:spcAft>
              <a:buNone/>
            </a:pPr>
            <a:r>
              <a:rPr lang="en-US" sz="2000" dirty="0">
                <a:latin typeface="Times New Roman" panose="02020603050405020304" pitchFamily="18" charset="0"/>
                <a:cs typeface="Times New Roman" panose="02020603050405020304" pitchFamily="18" charset="0"/>
              </a:rPr>
              <a:t>    Machine learning models predict optimal crops and fertilizers based on soil and climatic conditions. These predictions help farmers make informed decisions for future farming cycles.</a:t>
            </a:r>
          </a:p>
          <a:p>
            <a:pPr algn="just">
              <a:lnSpc>
                <a:spcPct val="106000"/>
              </a:lnSpc>
              <a:spcAft>
                <a:spcPts val="800"/>
              </a:spcAft>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 Data Splitting</a:t>
            </a:r>
          </a:p>
          <a:p>
            <a:pPr marL="0" indent="0" algn="just">
              <a:lnSpc>
                <a:spcPct val="106000"/>
              </a:lnSpc>
              <a:spcAft>
                <a:spcPts val="800"/>
              </a:spcAft>
              <a:buNone/>
            </a:pPr>
            <a:r>
              <a:rPr lang="en-US" sz="2000" dirty="0">
                <a:latin typeface="Times New Roman" panose="02020603050405020304" pitchFamily="18" charset="0"/>
                <a:cs typeface="Times New Roman" panose="02020603050405020304" pitchFamily="18" charset="0"/>
              </a:rPr>
              <a:t>    The dataset is divided into training and testing subsets, typically in a 70:30 ratio. This ensures the model is trained effectively while reserving data for validation.</a:t>
            </a:r>
          </a:p>
          <a:p>
            <a:pPr algn="just">
              <a:lnSpc>
                <a:spcPct val="106000"/>
              </a:lnSpc>
              <a:spcAft>
                <a:spcPts val="800"/>
              </a:spcAft>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 Training and Testing</a:t>
            </a:r>
          </a:p>
          <a:p>
            <a:pPr marL="0" indent="0" algn="just">
              <a:lnSpc>
                <a:spcPct val="106000"/>
              </a:lnSpc>
              <a:spcAft>
                <a:spcPts val="800"/>
              </a:spcAft>
              <a:buNone/>
            </a:pPr>
            <a:r>
              <a:rPr lang="en-US" sz="2000" dirty="0">
                <a:latin typeface="Times New Roman" panose="02020603050405020304" pitchFamily="18" charset="0"/>
                <a:cs typeface="Times New Roman" panose="02020603050405020304" pitchFamily="18" charset="0"/>
              </a:rPr>
              <a:t>    Machine learning algorithms like Cat boost and ANN are trained on the prepared data. The trained models are then tested to evaluate their accuracy and reliability in real-world scenarios.</a:t>
            </a:r>
          </a:p>
          <a:p>
            <a:endParaRPr lang="en-US" sz="2400" dirty="0"/>
          </a:p>
        </p:txBody>
      </p:sp>
    </p:spTree>
    <p:extLst>
      <p:ext uri="{BB962C8B-B14F-4D97-AF65-F5344CB8AC3E}">
        <p14:creationId xmlns:p14="http://schemas.microsoft.com/office/powerpoint/2010/main" val="2722501780"/>
      </p:ext>
    </p:extLst>
  </p:cSld>
  <p:clrMapOvr>
    <a:masterClrMapping/>
  </p:clrMapOvr>
  <p:transition>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8005"/>
            <a:ext cx="8229600" cy="1143000"/>
          </a:xfrm>
        </p:spPr>
        <p:txBody>
          <a:bodyPr>
            <a:normAutofit/>
          </a:bodyPr>
          <a:lstStyle/>
          <a:p>
            <a:r>
              <a:rPr lang="en-IN" sz="3200" b="1" dirty="0">
                <a:latin typeface="Times New Roman" panose="02020603050405020304" pitchFamily="18" charset="0"/>
                <a:cs typeface="Times New Roman" panose="02020603050405020304" pitchFamily="18" charset="0"/>
              </a:rPr>
              <a:t>ARCHITECTURE </a:t>
            </a:r>
            <a:endParaRPr lang="en-US" sz="3200" b="1" dirty="0">
              <a:latin typeface="Times New Roman" panose="02020603050405020304" pitchFamily="18" charset="0"/>
              <a:cs typeface="Times New Roman" panose="02020603050405020304" pitchFamily="18" charset="0"/>
            </a:endParaRPr>
          </a:p>
        </p:txBody>
      </p:sp>
      <p:sp>
        <p:nvSpPr>
          <p:cNvPr id="30" name="Slide Number Placeholder 29"/>
          <p:cNvSpPr>
            <a:spLocks noGrp="1"/>
          </p:cNvSpPr>
          <p:nvPr>
            <p:ph type="sldNum" sz="quarter" idx="12"/>
          </p:nvPr>
        </p:nvSpPr>
        <p:spPr/>
        <p:txBody>
          <a:bodyPr>
            <a:normAutofit fontScale="85000" lnSpcReduction="20000"/>
          </a:bodyPr>
          <a:lstStyle/>
          <a:p>
            <a:fld id="{D478AB7C-A59F-4E19-97C4-632E957B8357}" type="slidenum">
              <a:rPr lang="en-US" smtClean="0"/>
              <a:t>15</a:t>
            </a:fld>
            <a:endParaRPr lang="en-US" dirty="0"/>
          </a:p>
        </p:txBody>
      </p:sp>
      <p:pic>
        <p:nvPicPr>
          <p:cNvPr id="5" name="Picture 4">
            <a:extLst>
              <a:ext uri="{FF2B5EF4-FFF2-40B4-BE49-F238E27FC236}">
                <a16:creationId xmlns:a16="http://schemas.microsoft.com/office/drawing/2014/main" id="{A010C0A8-3801-5934-0099-9532C64DB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888" y="1981200"/>
            <a:ext cx="6858223" cy="3535795"/>
          </a:xfrm>
          <a:prstGeom prst="rect">
            <a:avLst/>
          </a:prstGeom>
        </p:spPr>
      </p:pic>
    </p:spTree>
  </p:cSld>
  <p:clrMapOvr>
    <a:masterClrMapping/>
  </p:clrMapOvr>
  <p:transition>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EC32-94B9-BD7D-C804-AADBF4D874E8}"/>
              </a:ext>
            </a:extLst>
          </p:cNvPr>
          <p:cNvSpPr>
            <a:spLocks noGrp="1"/>
          </p:cNvSpPr>
          <p:nvPr>
            <p:ph type="title"/>
          </p:nvPr>
        </p:nvSpPr>
        <p:spPr>
          <a:xfrm>
            <a:off x="609600" y="2819400"/>
            <a:ext cx="8153400" cy="990600"/>
          </a:xfrm>
        </p:spPr>
        <p:txBody>
          <a:bodyPr>
            <a:normAutofit fontScale="90000"/>
          </a:bodyPr>
          <a:lstStyle/>
          <a:p>
            <a:r>
              <a:rPr lang="en-IN" sz="4400" b="1" dirty="0">
                <a:latin typeface="Times New Roman" pitchFamily="18" charset="0"/>
                <a:cs typeface="Times New Roman" pitchFamily="18" charset="0"/>
              </a:rPr>
              <a:t>DESIGN WITH UML DIAGRAMS</a:t>
            </a:r>
            <a:endParaRPr lang="en-IN" dirty="0"/>
          </a:p>
        </p:txBody>
      </p:sp>
    </p:spTree>
    <p:extLst>
      <p:ext uri="{BB962C8B-B14F-4D97-AF65-F5344CB8AC3E}">
        <p14:creationId xmlns:p14="http://schemas.microsoft.com/office/powerpoint/2010/main" val="4030268951"/>
      </p:ext>
    </p:extLst>
  </p:cSld>
  <p:clrMapOvr>
    <a:masterClrMapping/>
  </p:clrMapOvr>
  <p:transition>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260" y="676744"/>
            <a:ext cx="8229600" cy="466240"/>
          </a:xfrm>
        </p:spPr>
        <p:txBody>
          <a:bodyPr>
            <a:noAutofit/>
          </a:bodyPr>
          <a:lstStyle/>
          <a:p>
            <a:r>
              <a:rPr lang="en-IN" sz="3200" b="1" dirty="0">
                <a:latin typeface="Times New Roman" pitchFamily="18" charset="0"/>
                <a:cs typeface="Times New Roman" pitchFamily="18" charset="0"/>
              </a:rPr>
              <a:t>DATA FLOW DIAGRAM</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2984"/>
            <a:ext cx="8229600" cy="5357850"/>
          </a:xfrm>
        </p:spPr>
        <p:txBody>
          <a:bodyPr/>
          <a:lstStyle/>
          <a:p>
            <a:pPr marL="0" indent="0" algn="just">
              <a:buNone/>
            </a:pPr>
            <a:endParaRPr lang="en-US" sz="2400" dirty="0">
              <a:latin typeface="Times New Roman" pitchFamily="18" charset="0"/>
              <a:cs typeface="Times New Roman" pitchFamily="18" charset="0"/>
            </a:endParaRPr>
          </a:p>
          <a:p>
            <a:pPr>
              <a:buNone/>
            </a:pP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78AB7C-A59F-4E19-97C4-632E957B8357}" type="slidenum">
              <a:rPr lang="en-US" smtClean="0"/>
              <a:pPr/>
              <a:t>17</a:t>
            </a:fld>
            <a:endParaRPr lang="en-US" dirty="0"/>
          </a:p>
        </p:txBody>
      </p:sp>
      <p:pic>
        <p:nvPicPr>
          <p:cNvPr id="2050" name="Picture 2" descr="Data flow for crop prediction. | Download Scientific Diagram">
            <a:extLst>
              <a:ext uri="{FF2B5EF4-FFF2-40B4-BE49-F238E27FC236}">
                <a16:creationId xmlns:a16="http://schemas.microsoft.com/office/drawing/2014/main" id="{5BF785C6-28E6-0F44-B884-12F814A69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600200"/>
            <a:ext cx="4122737" cy="5000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4B778-FD4F-5150-9031-6F1D5264C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AA126-457B-0EE0-2D58-F7861A0B9C35}"/>
              </a:ext>
            </a:extLst>
          </p:cNvPr>
          <p:cNvSpPr>
            <a:spLocks noGrp="1"/>
          </p:cNvSpPr>
          <p:nvPr>
            <p:ph type="title"/>
          </p:nvPr>
        </p:nvSpPr>
        <p:spPr>
          <a:xfrm>
            <a:off x="431260" y="676744"/>
            <a:ext cx="8229600" cy="466240"/>
          </a:xfrm>
        </p:spPr>
        <p:txBody>
          <a:bodyPr>
            <a:noAutofit/>
          </a:bodyPr>
          <a:lstStyle/>
          <a:p>
            <a:r>
              <a:rPr lang="en-IN" sz="3200" b="1" dirty="0">
                <a:latin typeface="Times New Roman" pitchFamily="18" charset="0"/>
                <a:cs typeface="Times New Roman" pitchFamily="18" charset="0"/>
              </a:rPr>
              <a:t>CLASS DIAGRAM</a:t>
            </a:r>
            <a:endParaRPr lang="en-US" sz="32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A08FF470-8E05-C119-1A68-80CC6B2FF2CB}"/>
              </a:ext>
            </a:extLst>
          </p:cNvPr>
          <p:cNvSpPr>
            <a:spLocks noGrp="1"/>
          </p:cNvSpPr>
          <p:nvPr>
            <p:ph idx="1"/>
          </p:nvPr>
        </p:nvSpPr>
        <p:spPr>
          <a:xfrm>
            <a:off x="457200" y="1142984"/>
            <a:ext cx="8229600" cy="5357850"/>
          </a:xfrm>
        </p:spPr>
        <p:txBody>
          <a:bodyPr/>
          <a:lstStyle/>
          <a:p>
            <a:pPr marL="0" indent="0" algn="just">
              <a:buNone/>
            </a:pPr>
            <a:endParaRPr lang="en-US" sz="2400" dirty="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Class diagram is a type of static structure diagram that represents the fundamental architecture of the system.</a:t>
            </a:r>
          </a:p>
          <a:p>
            <a:pPr>
              <a:buNone/>
            </a:pPr>
            <a:endParaRPr lang="en-US" dirty="0"/>
          </a:p>
        </p:txBody>
      </p:sp>
      <p:sp>
        <p:nvSpPr>
          <p:cNvPr id="5" name="TextBox 4">
            <a:extLst>
              <a:ext uri="{FF2B5EF4-FFF2-40B4-BE49-F238E27FC236}">
                <a16:creationId xmlns:a16="http://schemas.microsoft.com/office/drawing/2014/main" id="{E3B79CFF-CC31-0D02-5197-D3477B7D6B5D}"/>
              </a:ext>
            </a:extLst>
          </p:cNvPr>
          <p:cNvSpPr txBox="1"/>
          <p:nvPr/>
        </p:nvSpPr>
        <p:spPr>
          <a:xfrm>
            <a:off x="2081449" y="6425020"/>
            <a:ext cx="4929222" cy="400110"/>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Fig : Class Diagram </a:t>
            </a:r>
          </a:p>
        </p:txBody>
      </p:sp>
      <p:sp>
        <p:nvSpPr>
          <p:cNvPr id="6" name="Slide Number Placeholder 5">
            <a:extLst>
              <a:ext uri="{FF2B5EF4-FFF2-40B4-BE49-F238E27FC236}">
                <a16:creationId xmlns:a16="http://schemas.microsoft.com/office/drawing/2014/main" id="{A85D6FCA-1686-3B78-D1AA-C5BBFCD93D31}"/>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78AB7C-A59F-4E19-97C4-632E957B8357}" type="slidenum">
              <a:rPr lang="en-US" smtClean="0"/>
              <a:pPr/>
              <a:t>18</a:t>
            </a:fld>
            <a:endParaRPr lang="en-US" dirty="0"/>
          </a:p>
        </p:txBody>
      </p:sp>
      <p:pic>
        <p:nvPicPr>
          <p:cNvPr id="8" name="Picture 7">
            <a:extLst>
              <a:ext uri="{FF2B5EF4-FFF2-40B4-BE49-F238E27FC236}">
                <a16:creationId xmlns:a16="http://schemas.microsoft.com/office/drawing/2014/main" id="{A4F3D256-05B1-4395-8DC5-69D26901E07F}"/>
              </a:ext>
            </a:extLst>
          </p:cNvPr>
          <p:cNvPicPr>
            <a:picLocks noChangeAspect="1"/>
          </p:cNvPicPr>
          <p:nvPr/>
        </p:nvPicPr>
        <p:blipFill>
          <a:blip r:embed="rId2"/>
          <a:stretch>
            <a:fillRect/>
          </a:stretch>
        </p:blipFill>
        <p:spPr>
          <a:xfrm>
            <a:off x="1676400" y="2841625"/>
            <a:ext cx="5486400" cy="3514725"/>
          </a:xfrm>
          <a:prstGeom prst="rect">
            <a:avLst/>
          </a:prstGeom>
        </p:spPr>
      </p:pic>
    </p:spTree>
    <p:extLst>
      <p:ext uri="{BB962C8B-B14F-4D97-AF65-F5344CB8AC3E}">
        <p14:creationId xmlns:p14="http://schemas.microsoft.com/office/powerpoint/2010/main" val="3239890179"/>
      </p:ext>
    </p:extLst>
  </p:cSld>
  <p:clrMapOvr>
    <a:masterClrMapping/>
  </p:clrMapOvr>
  <p:transition>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5900"/>
            <a:ext cx="8229600" cy="597084"/>
          </a:xfrm>
        </p:spPr>
        <p:txBody>
          <a:bodyPr>
            <a:normAutofit/>
          </a:bodyPr>
          <a:lstStyle/>
          <a:p>
            <a:r>
              <a:rPr lang="en-IN" sz="3200" b="1" dirty="0">
                <a:latin typeface="Times New Roman" pitchFamily="18" charset="0"/>
                <a:cs typeface="Times New Roman" pitchFamily="18" charset="0"/>
              </a:rPr>
              <a:t>USECASE DIAGRAM</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2984"/>
            <a:ext cx="8229600" cy="5357850"/>
          </a:xfrm>
        </p:spPr>
        <p:txBody>
          <a:bodyPr>
            <a:normAutofit/>
          </a:bodyPr>
          <a:lstStyle/>
          <a:p>
            <a:pPr marL="0" indent="0" algn="just">
              <a:buNone/>
            </a:pPr>
            <a:endParaRPr lang="en-US" sz="2400" dirty="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Use cases are a set of actions, services and functions that the system needs to perform.</a:t>
            </a:r>
          </a:p>
        </p:txBody>
      </p:sp>
      <p:sp>
        <p:nvSpPr>
          <p:cNvPr id="5" name="TextBox 4"/>
          <p:cNvSpPr txBox="1"/>
          <p:nvPr/>
        </p:nvSpPr>
        <p:spPr>
          <a:xfrm>
            <a:off x="2667000" y="6411100"/>
            <a:ext cx="4357718" cy="400110"/>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Fig : Usecase Diagram</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78AB7C-A59F-4E19-97C4-632E957B8357}" type="slidenum">
              <a:rPr lang="en-US" smtClean="0"/>
              <a:pPr/>
              <a:t>19</a:t>
            </a:fld>
            <a:endParaRPr lang="en-US" dirty="0"/>
          </a:p>
        </p:txBody>
      </p:sp>
      <p:pic>
        <p:nvPicPr>
          <p:cNvPr id="8" name="Picture 7">
            <a:extLst>
              <a:ext uri="{FF2B5EF4-FFF2-40B4-BE49-F238E27FC236}">
                <a16:creationId xmlns:a16="http://schemas.microsoft.com/office/drawing/2014/main" id="{B9A4EA14-133E-96D2-A202-6DF331372959}"/>
              </a:ext>
            </a:extLst>
          </p:cNvPr>
          <p:cNvPicPr>
            <a:picLocks noChangeAspect="1"/>
          </p:cNvPicPr>
          <p:nvPr/>
        </p:nvPicPr>
        <p:blipFill>
          <a:blip r:embed="rId2"/>
          <a:stretch>
            <a:fillRect/>
          </a:stretch>
        </p:blipFill>
        <p:spPr>
          <a:xfrm>
            <a:off x="1809781" y="2510779"/>
            <a:ext cx="5214937" cy="3900321"/>
          </a:xfrm>
          <a:prstGeom prst="rect">
            <a:avLst/>
          </a:prstGeom>
        </p:spPr>
      </p:pic>
    </p:spTree>
  </p:cSld>
  <p:clrMapOvr>
    <a:masterClrMapping/>
  </p:clrMapOvr>
  <p:transition>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OUTLINE</a:t>
            </a:r>
          </a:p>
        </p:txBody>
      </p:sp>
      <p:sp>
        <p:nvSpPr>
          <p:cNvPr id="3" name="Content Placeholder 2"/>
          <p:cNvSpPr>
            <a:spLocks noGrp="1"/>
          </p:cNvSpPr>
          <p:nvPr>
            <p:ph sz="quarter" idx="1"/>
          </p:nvPr>
        </p:nvSpPr>
        <p:spPr>
          <a:xfrm>
            <a:off x="612648" y="1600200"/>
            <a:ext cx="8153400" cy="4724400"/>
          </a:xfrm>
        </p:spPr>
        <p:txBody>
          <a:bodyPr>
            <a:normAutofit fontScale="77500" lnSpcReduction="20000"/>
          </a:bodyPr>
          <a:lstStyle/>
          <a:p>
            <a:pPr>
              <a:buFont typeface="Wingdings" panose="05000000000000000000" pitchFamily="2" charset="2"/>
              <a:buChar char="q"/>
            </a:pPr>
            <a:r>
              <a:rPr lang="en-US" dirty="0"/>
              <a:t>Abstract</a:t>
            </a:r>
          </a:p>
          <a:p>
            <a:pPr>
              <a:buFont typeface="Wingdings" panose="05000000000000000000" pitchFamily="2" charset="2"/>
              <a:buChar char="q"/>
            </a:pPr>
            <a:r>
              <a:rPr lang="en-US" dirty="0"/>
              <a:t>Introduction</a:t>
            </a:r>
          </a:p>
          <a:p>
            <a:pPr>
              <a:buFont typeface="Wingdings" panose="05000000000000000000" pitchFamily="2" charset="2"/>
              <a:buChar char="q"/>
            </a:pPr>
            <a:r>
              <a:rPr lang="en-US" dirty="0"/>
              <a:t>Problem  Statement </a:t>
            </a:r>
          </a:p>
          <a:p>
            <a:pPr>
              <a:buFont typeface="Wingdings" panose="05000000000000000000" pitchFamily="2" charset="2"/>
              <a:buChar char="q"/>
            </a:pPr>
            <a:r>
              <a:rPr lang="en-US" dirty="0"/>
              <a:t>Existing system</a:t>
            </a:r>
          </a:p>
          <a:p>
            <a:pPr>
              <a:buFont typeface="Wingdings" panose="05000000000000000000" pitchFamily="2" charset="2"/>
              <a:buChar char="q"/>
            </a:pPr>
            <a:r>
              <a:rPr lang="en-US" dirty="0"/>
              <a:t>Disadvantages</a:t>
            </a:r>
          </a:p>
          <a:p>
            <a:pPr>
              <a:buFont typeface="Wingdings" panose="05000000000000000000" pitchFamily="2" charset="2"/>
              <a:buChar char="q"/>
            </a:pPr>
            <a:r>
              <a:rPr lang="en-US" dirty="0"/>
              <a:t>Proposed system</a:t>
            </a:r>
          </a:p>
          <a:p>
            <a:pPr>
              <a:buFont typeface="Wingdings" panose="05000000000000000000" pitchFamily="2" charset="2"/>
              <a:buChar char="q"/>
            </a:pPr>
            <a:r>
              <a:rPr lang="en-US" dirty="0"/>
              <a:t>Advantages</a:t>
            </a:r>
          </a:p>
          <a:p>
            <a:pPr>
              <a:buFont typeface="Wingdings" panose="05000000000000000000" pitchFamily="2" charset="2"/>
              <a:buChar char="q"/>
            </a:pPr>
            <a:r>
              <a:rPr lang="en-US" dirty="0"/>
              <a:t>System Requirements</a:t>
            </a:r>
          </a:p>
          <a:p>
            <a:pPr>
              <a:buFont typeface="Wingdings" panose="05000000000000000000" pitchFamily="2" charset="2"/>
              <a:buChar char="q"/>
            </a:pPr>
            <a:r>
              <a:rPr lang="en-US" dirty="0"/>
              <a:t>Modules</a:t>
            </a:r>
          </a:p>
          <a:p>
            <a:pPr>
              <a:buFont typeface="Wingdings" panose="05000000000000000000" pitchFamily="2" charset="2"/>
              <a:buChar char="q"/>
            </a:pPr>
            <a:r>
              <a:rPr lang="en-US" dirty="0"/>
              <a:t>UML Diagrams</a:t>
            </a:r>
          </a:p>
          <a:p>
            <a:pPr>
              <a:buFont typeface="Wingdings" panose="05000000000000000000" pitchFamily="2" charset="2"/>
              <a:buChar char="q"/>
            </a:pPr>
            <a:r>
              <a:rPr lang="en-US" dirty="0"/>
              <a:t>Project Implementation</a:t>
            </a:r>
          </a:p>
          <a:p>
            <a:pPr>
              <a:buFont typeface="Wingdings" panose="05000000000000000000" pitchFamily="2" charset="2"/>
              <a:buChar char="q"/>
            </a:pPr>
            <a:r>
              <a:rPr lang="en-US" dirty="0"/>
              <a:t>Testing</a:t>
            </a:r>
          </a:p>
          <a:p>
            <a:pPr>
              <a:buFont typeface="Wingdings" panose="05000000000000000000" pitchFamily="2" charset="2"/>
              <a:buChar char="q"/>
            </a:pPr>
            <a:r>
              <a:rPr lang="en-US" dirty="0"/>
              <a:t>Results</a:t>
            </a:r>
          </a:p>
          <a:p>
            <a:endParaRPr lang="en-US" dirty="0"/>
          </a:p>
        </p:txBody>
      </p:sp>
    </p:spTree>
    <p:extLst>
      <p:ext uri="{BB962C8B-B14F-4D97-AF65-F5344CB8AC3E}">
        <p14:creationId xmlns:p14="http://schemas.microsoft.com/office/powerpoint/2010/main" val="3112408762"/>
      </p:ext>
    </p:extLst>
  </p:cSld>
  <p:clrMapOvr>
    <a:masterClrMapping/>
  </p:clrMapOvr>
  <p:transition>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544652"/>
          </a:xfrm>
        </p:spPr>
        <p:txBody>
          <a:bodyPr>
            <a:noAutofit/>
          </a:bodyPr>
          <a:lstStyle/>
          <a:p>
            <a:r>
              <a:rPr lang="en-IN" sz="3200" b="1" dirty="0">
                <a:latin typeface="Times New Roman" pitchFamily="18" charset="0"/>
                <a:cs typeface="Times New Roman" pitchFamily="18" charset="0"/>
              </a:rPr>
              <a:t>SEQUENCE DIAGRAM</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71546"/>
            <a:ext cx="8229600" cy="5357850"/>
          </a:xfrm>
        </p:spPr>
        <p:txBody>
          <a:bodyPr>
            <a:normAutofit/>
          </a:bodyPr>
          <a:lstStyle/>
          <a:p>
            <a:pPr marL="0" indent="0" algn="just">
              <a:buNone/>
            </a:pPr>
            <a:endParaRPr lang="en-US" sz="2400" dirty="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Sequence diagrams describe interactions among classes in terms of exchange of messages over time.</a:t>
            </a:r>
          </a:p>
          <a:p>
            <a:pPr marL="457200" indent="-457200" algn="just">
              <a:buNone/>
            </a:pPr>
            <a:endParaRPr lang="en-US" sz="2400" dirty="0">
              <a:latin typeface="Times New Roman" pitchFamily="18" charset="0"/>
              <a:cs typeface="Times New Roman" pitchFamily="18" charset="0"/>
            </a:endParaRPr>
          </a:p>
        </p:txBody>
      </p:sp>
      <p:sp>
        <p:nvSpPr>
          <p:cNvPr id="5" name="TextBox 4"/>
          <p:cNvSpPr txBox="1"/>
          <p:nvPr/>
        </p:nvSpPr>
        <p:spPr>
          <a:xfrm>
            <a:off x="3074652" y="6387944"/>
            <a:ext cx="3714776" cy="400110"/>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Fig : Sequence Diagram</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78AB7C-A59F-4E19-97C4-632E957B8357}" type="slidenum">
              <a:rPr lang="en-US" smtClean="0"/>
              <a:pPr/>
              <a:t>20</a:t>
            </a:fld>
            <a:endParaRPr lang="en-US" dirty="0"/>
          </a:p>
        </p:txBody>
      </p:sp>
      <p:pic>
        <p:nvPicPr>
          <p:cNvPr id="10" name="Picture 9">
            <a:extLst>
              <a:ext uri="{FF2B5EF4-FFF2-40B4-BE49-F238E27FC236}">
                <a16:creationId xmlns:a16="http://schemas.microsoft.com/office/drawing/2014/main" id="{306C786A-C8E1-0AB0-9DED-2A8DC76340E2}"/>
              </a:ext>
            </a:extLst>
          </p:cNvPr>
          <p:cNvPicPr>
            <a:picLocks noChangeAspect="1"/>
          </p:cNvPicPr>
          <p:nvPr/>
        </p:nvPicPr>
        <p:blipFill>
          <a:blip r:embed="rId2"/>
          <a:stretch>
            <a:fillRect/>
          </a:stretch>
        </p:blipFill>
        <p:spPr>
          <a:xfrm>
            <a:off x="685800" y="2339129"/>
            <a:ext cx="7486650" cy="4090267"/>
          </a:xfrm>
          <a:prstGeom prst="rect">
            <a:avLst/>
          </a:prstGeom>
        </p:spPr>
      </p:pic>
    </p:spTree>
  </p:cSld>
  <p:clrMapOvr>
    <a:masterClrMapping/>
  </p:clrMapOvr>
  <p:transition>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599"/>
          </a:xfrm>
        </p:spPr>
        <p:txBody>
          <a:bodyPr>
            <a:normAutofit/>
          </a:bodyPr>
          <a:lstStyle/>
          <a:p>
            <a:r>
              <a:rPr lang="en-IN" sz="3200" b="1" dirty="0">
                <a:latin typeface="Times New Roman" pitchFamily="18" charset="0"/>
                <a:cs typeface="Times New Roman" pitchFamily="18" charset="0"/>
              </a:rPr>
              <a:t>ACTIVITY DIAGRAM</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506696" y="1676400"/>
            <a:ext cx="3227104" cy="3667140"/>
          </a:xfrm>
        </p:spPr>
        <p:txBody>
          <a:bodyPr>
            <a:normAutofit/>
          </a:bodyPr>
          <a:lstStyle/>
          <a:p>
            <a:pPr>
              <a:buNone/>
            </a:pPr>
            <a:r>
              <a:rPr lang="en-US" sz="2200" dirty="0">
                <a:latin typeface="Times New Roman" pitchFamily="18" charset="0"/>
                <a:cs typeface="Times New Roman" pitchFamily="18" charset="0"/>
              </a:rPr>
              <a:t>     Activity diagram is basically a flow chart to represent the flow from one activity to another activit</a:t>
            </a:r>
            <a:r>
              <a:rPr lang="en-US" sz="2400" dirty="0">
                <a:latin typeface="Times New Roman" pitchFamily="18" charset="0"/>
                <a:cs typeface="Times New Roman" pitchFamily="18" charset="0"/>
              </a:rPr>
              <a:t>y</a:t>
            </a:r>
            <a:endParaRPr lang="en-US" sz="2400" b="1" dirty="0">
              <a:latin typeface="Times New Roman" pitchFamily="18" charset="0"/>
              <a:cs typeface="Times New Roman" pitchFamily="18" charset="0"/>
            </a:endParaRPr>
          </a:p>
        </p:txBody>
      </p:sp>
      <p:sp>
        <p:nvSpPr>
          <p:cNvPr id="5" name="TextBox 4"/>
          <p:cNvSpPr txBox="1"/>
          <p:nvPr/>
        </p:nvSpPr>
        <p:spPr>
          <a:xfrm>
            <a:off x="4773662" y="6183252"/>
            <a:ext cx="2786082" cy="400110"/>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Fig : Activity Diagram</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78AB7C-A59F-4E19-97C4-632E957B8357}" type="slidenum">
              <a:rPr lang="en-US" smtClean="0"/>
              <a:pPr/>
              <a:t>21</a:t>
            </a:fld>
            <a:endParaRPr lang="en-US" dirty="0"/>
          </a:p>
        </p:txBody>
      </p:sp>
      <p:pic>
        <p:nvPicPr>
          <p:cNvPr id="8" name="Picture 7">
            <a:extLst>
              <a:ext uri="{FF2B5EF4-FFF2-40B4-BE49-F238E27FC236}">
                <a16:creationId xmlns:a16="http://schemas.microsoft.com/office/drawing/2014/main" id="{2C0F7520-30DC-265F-FEBE-52F903FA4243}"/>
              </a:ext>
            </a:extLst>
          </p:cNvPr>
          <p:cNvPicPr>
            <a:picLocks noChangeAspect="1"/>
          </p:cNvPicPr>
          <p:nvPr/>
        </p:nvPicPr>
        <p:blipFill>
          <a:blip r:embed="rId2"/>
          <a:stretch>
            <a:fillRect/>
          </a:stretch>
        </p:blipFill>
        <p:spPr>
          <a:xfrm>
            <a:off x="3999765" y="1805244"/>
            <a:ext cx="4333875" cy="4219575"/>
          </a:xfrm>
          <a:prstGeom prst="rect">
            <a:avLst/>
          </a:prstGeom>
        </p:spPr>
      </p:pic>
    </p:spTree>
  </p:cSld>
  <p:clrMapOvr>
    <a:masterClrMapping/>
  </p:clrMapOvr>
  <p:transition>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1216A-F297-5368-48AD-7FB1B03E910D}"/>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4EA78FD6-4AAE-B942-EFC7-A8D565F4F623}"/>
              </a:ext>
            </a:extLst>
          </p:cNvPr>
          <p:cNvSpPr txBox="1">
            <a:spLocks noChangeArrowheads="1"/>
          </p:cNvSpPr>
          <p:nvPr/>
        </p:nvSpPr>
        <p:spPr>
          <a:xfrm>
            <a:off x="440993" y="584458"/>
            <a:ext cx="6762750" cy="509587"/>
          </a:xfrm>
          <a:prstGeom prst="rect">
            <a:avLst/>
          </a:prstGeom>
          <a:noFill/>
          <a:effectLst/>
        </p:spPr>
        <p:txBody>
          <a:bodyPr anchor="ctr">
            <a:normAutofit fontScale="25000" lnSpcReduction="20000"/>
          </a:bodyPr>
          <a:lstStyle/>
          <a:p>
            <a:pPr defTabSz="685800" eaLnBrk="1" fontAlgn="auto" hangingPunct="1">
              <a:lnSpc>
                <a:spcPct val="90000"/>
              </a:lnSpc>
              <a:spcAft>
                <a:spcPts val="0"/>
              </a:spcAft>
              <a:defRPr/>
            </a:pPr>
            <a:endParaRPr lang="en-IN" altLang="en-US" sz="12800" b="1" dirty="0">
              <a:solidFill>
                <a:srgbClr val="C00000"/>
              </a:solidFill>
              <a:effectLst>
                <a:outerShdw blurRad="38100" dist="38100" dir="2700000" algn="tl">
                  <a:srgbClr val="000000"/>
                </a:outerShdw>
              </a:effectLst>
              <a:latin typeface="Times New Roman" panose="02020603050405020304" pitchFamily="18" charset="0"/>
              <a:ea typeface="+mj-ea"/>
              <a:cs typeface="Times New Roman" panose="02020603050405020304" pitchFamily="18" charset="0"/>
            </a:endParaRPr>
          </a:p>
          <a:p>
            <a:r>
              <a:rPr lang="en-IN" sz="12800" b="1" dirty="0">
                <a:solidFill>
                  <a:schemeClr val="tx2"/>
                </a:solidFill>
                <a:latin typeface="Times New Roman" panose="02020603050405020304" pitchFamily="18" charset="0"/>
                <a:cs typeface="Times New Roman" panose="02020603050405020304" pitchFamily="18" charset="0"/>
              </a:rPr>
              <a:t>DEPLOYMENT DIAGRAM</a:t>
            </a:r>
          </a:p>
        </p:txBody>
      </p:sp>
      <p:sp>
        <p:nvSpPr>
          <p:cNvPr id="16388" name="Content Placeholder 2">
            <a:extLst>
              <a:ext uri="{FF2B5EF4-FFF2-40B4-BE49-F238E27FC236}">
                <a16:creationId xmlns:a16="http://schemas.microsoft.com/office/drawing/2014/main" id="{F48F05C1-BAFE-714C-F54C-0AE60C4510CD}"/>
              </a:ext>
            </a:extLst>
          </p:cNvPr>
          <p:cNvSpPr>
            <a:spLocks noGrp="1" noChangeArrowheads="1"/>
          </p:cNvSpPr>
          <p:nvPr/>
        </p:nvSpPr>
        <p:spPr bwMode="auto">
          <a:xfrm>
            <a:off x="457200" y="3724275"/>
            <a:ext cx="476250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20000"/>
              </a:spcBef>
              <a:buFont typeface="Arial" panose="020B0604020202020204" pitchFamily="34" charset="0"/>
              <a:buNone/>
            </a:pPr>
            <a:endParaRPr lang="en-US" altLang="en-US" sz="2400"/>
          </a:p>
          <a:p>
            <a:pPr eaLnBrk="1" hangingPunct="1">
              <a:spcBef>
                <a:spcPct val="20000"/>
              </a:spcBef>
              <a:buFont typeface="Arial" panose="020B0604020202020204" pitchFamily="34" charset="0"/>
              <a:buChar char="•"/>
            </a:pPr>
            <a:endParaRPr lang="en-US" altLang="en-US" sz="2400"/>
          </a:p>
        </p:txBody>
      </p:sp>
      <p:sp>
        <p:nvSpPr>
          <p:cNvPr id="7" name="TextBox 6">
            <a:extLst>
              <a:ext uri="{FF2B5EF4-FFF2-40B4-BE49-F238E27FC236}">
                <a16:creationId xmlns:a16="http://schemas.microsoft.com/office/drawing/2014/main" id="{C868A1E5-1631-4978-ADC5-7A2459D84378}"/>
              </a:ext>
            </a:extLst>
          </p:cNvPr>
          <p:cNvSpPr txBox="1"/>
          <p:nvPr/>
        </p:nvSpPr>
        <p:spPr>
          <a:xfrm>
            <a:off x="578796" y="1622430"/>
            <a:ext cx="8143629" cy="156966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 Deployment Diagram in UML shows the physical architecture of a system, depicting hardware nodes, software components, and their interactions. It illustrates how system components are deployed across hardware resources for execution.</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DF1CAE8-C8F9-AFD5-01E7-E8D2ED0CF3F1}"/>
              </a:ext>
            </a:extLst>
          </p:cNvPr>
          <p:cNvPicPr>
            <a:picLocks noChangeAspect="1"/>
          </p:cNvPicPr>
          <p:nvPr/>
        </p:nvPicPr>
        <p:blipFill>
          <a:blip r:embed="rId2"/>
          <a:stretch>
            <a:fillRect/>
          </a:stretch>
        </p:blipFill>
        <p:spPr>
          <a:xfrm>
            <a:off x="457200" y="3301773"/>
            <a:ext cx="7848600" cy="3246891"/>
          </a:xfrm>
          <a:prstGeom prst="rect">
            <a:avLst/>
          </a:prstGeom>
        </p:spPr>
      </p:pic>
    </p:spTree>
    <p:extLst>
      <p:ext uri="{BB962C8B-B14F-4D97-AF65-F5344CB8AC3E}">
        <p14:creationId xmlns:p14="http://schemas.microsoft.com/office/powerpoint/2010/main" val="1584897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406B6-A2B6-045F-11DC-369B0ACB61DE}"/>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793CB983-8995-3867-8ED2-DBDC4F264657}"/>
              </a:ext>
            </a:extLst>
          </p:cNvPr>
          <p:cNvSpPr txBox="1">
            <a:spLocks noChangeArrowheads="1"/>
          </p:cNvSpPr>
          <p:nvPr/>
        </p:nvSpPr>
        <p:spPr>
          <a:xfrm>
            <a:off x="457200" y="426489"/>
            <a:ext cx="6762750" cy="610695"/>
          </a:xfrm>
          <a:prstGeom prst="rect">
            <a:avLst/>
          </a:prstGeom>
          <a:noFill/>
          <a:effectLst/>
        </p:spPr>
        <p:txBody>
          <a:bodyPr anchor="ctr">
            <a:normAutofit fontScale="32500" lnSpcReduction="20000"/>
          </a:bodyPr>
          <a:lstStyle/>
          <a:p>
            <a:pPr algn="just" defTabSz="685800" eaLnBrk="1" fontAlgn="auto" hangingPunct="1">
              <a:lnSpc>
                <a:spcPct val="90000"/>
              </a:lnSpc>
              <a:spcAft>
                <a:spcPts val="0"/>
              </a:spcAft>
              <a:defRPr/>
            </a:pPr>
            <a:endParaRPr lang="en-IN" altLang="en-US" sz="3800" b="1" dirty="0">
              <a:solidFill>
                <a:srgbClr val="C00000"/>
              </a:solidFill>
              <a:effectLst>
                <a:outerShdw blurRad="38100" dist="38100" dir="2700000" algn="tl">
                  <a:srgbClr val="000000"/>
                </a:outerShdw>
              </a:effectLst>
              <a:latin typeface="+mj-lt"/>
              <a:ea typeface="+mj-ea"/>
              <a:cs typeface="+mj-cs"/>
            </a:endParaRPr>
          </a:p>
          <a:p>
            <a:pPr algn="just"/>
            <a:r>
              <a:rPr lang="en-IN" sz="9800" b="1" dirty="0">
                <a:solidFill>
                  <a:schemeClr val="tx2"/>
                </a:solidFill>
                <a:latin typeface="Times New Roman" panose="02020603050405020304" pitchFamily="18" charset="0"/>
                <a:cs typeface="Times New Roman" panose="02020603050405020304" pitchFamily="18" charset="0"/>
              </a:rPr>
              <a:t>COMPONENT DIAGRAM</a:t>
            </a:r>
          </a:p>
        </p:txBody>
      </p:sp>
      <p:sp>
        <p:nvSpPr>
          <p:cNvPr id="16388" name="Content Placeholder 2">
            <a:extLst>
              <a:ext uri="{FF2B5EF4-FFF2-40B4-BE49-F238E27FC236}">
                <a16:creationId xmlns:a16="http://schemas.microsoft.com/office/drawing/2014/main" id="{9E9D65C4-EA94-6DD9-C20C-A9F0668B776C}"/>
              </a:ext>
            </a:extLst>
          </p:cNvPr>
          <p:cNvSpPr>
            <a:spLocks noGrp="1" noChangeArrowheads="1"/>
          </p:cNvSpPr>
          <p:nvPr/>
        </p:nvSpPr>
        <p:spPr bwMode="auto">
          <a:xfrm>
            <a:off x="457200" y="3724275"/>
            <a:ext cx="476250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20000"/>
              </a:spcBef>
              <a:buFont typeface="Arial" panose="020B0604020202020204" pitchFamily="34" charset="0"/>
              <a:buNone/>
            </a:pPr>
            <a:endParaRPr lang="en-US" altLang="en-US" sz="2400"/>
          </a:p>
          <a:p>
            <a:pPr eaLnBrk="1" hangingPunct="1">
              <a:spcBef>
                <a:spcPct val="20000"/>
              </a:spcBef>
              <a:buFont typeface="Arial" panose="020B0604020202020204" pitchFamily="34" charset="0"/>
              <a:buChar char="•"/>
            </a:pPr>
            <a:endParaRPr lang="en-US" altLang="en-US" sz="2400"/>
          </a:p>
        </p:txBody>
      </p:sp>
      <p:sp>
        <p:nvSpPr>
          <p:cNvPr id="7" name="TextBox 6">
            <a:extLst>
              <a:ext uri="{FF2B5EF4-FFF2-40B4-BE49-F238E27FC236}">
                <a16:creationId xmlns:a16="http://schemas.microsoft.com/office/drawing/2014/main" id="{4F7C4859-7463-B4E4-63A1-3296A37BD9F2}"/>
              </a:ext>
            </a:extLst>
          </p:cNvPr>
          <p:cNvSpPr txBox="1"/>
          <p:nvPr/>
        </p:nvSpPr>
        <p:spPr>
          <a:xfrm>
            <a:off x="500185" y="1147061"/>
            <a:ext cx="8143629" cy="2308324"/>
          </a:xfrm>
          <a:prstGeom prst="rect">
            <a:avLst/>
          </a:prstGeom>
          <a:noFill/>
        </p:spPr>
        <p:txBody>
          <a:bodyPr wrap="square">
            <a:spAutoFit/>
          </a:bodyPr>
          <a:lstStyle/>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 Component Diagram in UML visualizes the physical components of a system, including software modules, their relationships, and dependencies. It illustrates how components interact and are deployed within the system’s architecture.</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0D1383E-0C5A-A529-7EF4-C107B1625534}"/>
              </a:ext>
            </a:extLst>
          </p:cNvPr>
          <p:cNvPicPr>
            <a:picLocks noChangeAspect="1"/>
          </p:cNvPicPr>
          <p:nvPr/>
        </p:nvPicPr>
        <p:blipFill>
          <a:blip r:embed="rId2"/>
          <a:stretch>
            <a:fillRect/>
          </a:stretch>
        </p:blipFill>
        <p:spPr>
          <a:xfrm>
            <a:off x="558605" y="3877741"/>
            <a:ext cx="7848600" cy="2094955"/>
          </a:xfrm>
          <a:prstGeom prst="rect">
            <a:avLst/>
          </a:prstGeom>
        </p:spPr>
      </p:pic>
    </p:spTree>
    <p:extLst>
      <p:ext uri="{BB962C8B-B14F-4D97-AF65-F5344CB8AC3E}">
        <p14:creationId xmlns:p14="http://schemas.microsoft.com/office/powerpoint/2010/main" val="1441174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E0E6CCC2-8F98-7EB1-565C-310EC75C604A}"/>
              </a:ext>
            </a:extLst>
          </p:cNvPr>
          <p:cNvSpPr>
            <a:spLocks noGrp="1" noChangeArrowheads="1"/>
          </p:cNvSpPr>
          <p:nvPr>
            <p:ph type="title"/>
          </p:nvPr>
        </p:nvSpPr>
        <p:spPr>
          <a:xfrm>
            <a:off x="457200" y="533400"/>
            <a:ext cx="6705600" cy="609600"/>
          </a:xfrm>
        </p:spPr>
        <p:txBody>
          <a:bodyPr>
            <a:normAutofit fontScale="90000"/>
          </a:bodyPr>
          <a:lstStyle/>
          <a:p>
            <a:r>
              <a:rPr altLang="en-US" sz="3600" dirty="0">
                <a:latin typeface="Times New Roman" panose="02020603050405020304" pitchFamily="18" charset="0"/>
                <a:cs typeface="Times New Roman" panose="02020603050405020304" pitchFamily="18" charset="0"/>
              </a:rPr>
              <a:t>PROJECT</a:t>
            </a:r>
            <a:r>
              <a:rPr altLang="en-US" dirty="0"/>
              <a:t> </a:t>
            </a:r>
            <a:r>
              <a:rPr altLang="en-US" sz="3600" dirty="0">
                <a:latin typeface="Times New Roman" panose="02020603050405020304" pitchFamily="18" charset="0"/>
                <a:cs typeface="Times New Roman" panose="02020603050405020304" pitchFamily="18" charset="0"/>
              </a:rPr>
              <a:t>IMPLEMENTATION</a:t>
            </a:r>
          </a:p>
        </p:txBody>
      </p:sp>
      <p:pic>
        <p:nvPicPr>
          <p:cNvPr id="5" name="Picture 4">
            <a:extLst>
              <a:ext uri="{FF2B5EF4-FFF2-40B4-BE49-F238E27FC236}">
                <a16:creationId xmlns:a16="http://schemas.microsoft.com/office/drawing/2014/main" id="{97038776-848D-123B-871D-0C0A4EE2D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286000"/>
            <a:ext cx="8010862" cy="3733800"/>
          </a:xfrm>
          <a:prstGeom prst="rect">
            <a:avLst/>
          </a:prstGeom>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7B109-2DA3-F199-3DF0-57074C272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057400"/>
            <a:ext cx="7543800" cy="3962400"/>
          </a:xfrm>
          <a:prstGeom prst="rect">
            <a:avLst/>
          </a:prstGeom>
        </p:spPr>
      </p:pic>
      <p:sp>
        <p:nvSpPr>
          <p:cNvPr id="7" name="Title 6">
            <a:extLst>
              <a:ext uri="{FF2B5EF4-FFF2-40B4-BE49-F238E27FC236}">
                <a16:creationId xmlns:a16="http://schemas.microsoft.com/office/drawing/2014/main" id="{EAB19971-8AE8-A9B0-894A-826E1C22F769}"/>
              </a:ext>
            </a:extLst>
          </p:cNvPr>
          <p:cNvSpPr>
            <a:spLocks noGrp="1"/>
          </p:cNvSpPr>
          <p:nvPr>
            <p:ph type="title"/>
          </p:nvPr>
        </p:nvSpPr>
        <p:spPr>
          <a:xfrm>
            <a:off x="495300" y="342900"/>
            <a:ext cx="8153400" cy="9906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0B7E-6220-D558-3809-E38BD0F15EAA}"/>
              </a:ext>
            </a:extLst>
          </p:cNvPr>
          <p:cNvSpPr>
            <a:spLocks noGrp="1"/>
          </p:cNvSpPr>
          <p:nvPr>
            <p:ph type="title"/>
          </p:nvPr>
        </p:nvSpPr>
        <p:spPr>
          <a:xfrm>
            <a:off x="457200" y="419100"/>
            <a:ext cx="7235952" cy="9906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27FD4C4-B72E-F607-04A3-B6EC215DFE26}"/>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76300" y="2133600"/>
            <a:ext cx="7391400" cy="3810000"/>
          </a:xfrm>
        </p:spPr>
      </p:pic>
    </p:spTree>
    <p:extLst>
      <p:ext uri="{BB962C8B-B14F-4D97-AF65-F5344CB8AC3E}">
        <p14:creationId xmlns:p14="http://schemas.microsoft.com/office/powerpoint/2010/main" val="3143031988"/>
      </p:ext>
    </p:extLst>
  </p:cSld>
  <p:clrMapOvr>
    <a:masterClrMapping/>
  </p:clrMapOvr>
  <p:transition>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B55F-FC1B-3D19-B894-C368C1E37366}"/>
              </a:ext>
            </a:extLst>
          </p:cNvPr>
          <p:cNvSpPr>
            <a:spLocks noGrp="1"/>
          </p:cNvSpPr>
          <p:nvPr>
            <p:ph type="title"/>
          </p:nvPr>
        </p:nvSpPr>
        <p:spPr>
          <a:xfrm>
            <a:off x="381000" y="437548"/>
            <a:ext cx="6778752" cy="9144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80FDAF2-29EC-7D6B-01DA-F9395C6236F1}"/>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38200" y="1981200"/>
            <a:ext cx="7851775" cy="3982052"/>
          </a:xfrm>
        </p:spPr>
      </p:pic>
    </p:spTree>
    <p:extLst>
      <p:ext uri="{BB962C8B-B14F-4D97-AF65-F5344CB8AC3E}">
        <p14:creationId xmlns:p14="http://schemas.microsoft.com/office/powerpoint/2010/main" val="158262926"/>
      </p:ext>
    </p:extLst>
  </p:cSld>
  <p:clrMapOvr>
    <a:masterClrMapping/>
  </p:clrMapOvr>
  <p:transition>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1671C3-E65D-BCF5-AB94-C5D967A2242B}"/>
              </a:ext>
            </a:extLst>
          </p:cNvPr>
          <p:cNvSpPr>
            <a:spLocks noGrp="1"/>
          </p:cNvSpPr>
          <p:nvPr>
            <p:ph type="title"/>
          </p:nvPr>
        </p:nvSpPr>
        <p:spPr>
          <a:xfrm>
            <a:off x="381000" y="532387"/>
            <a:ext cx="6778625" cy="7620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943EE1F5-97D2-1180-C9DC-B5D31AC604BE}"/>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1981200"/>
            <a:ext cx="7235825" cy="3963413"/>
          </a:xfrm>
        </p:spPr>
      </p:pic>
    </p:spTree>
    <p:extLst>
      <p:ext uri="{BB962C8B-B14F-4D97-AF65-F5344CB8AC3E}">
        <p14:creationId xmlns:p14="http://schemas.microsoft.com/office/powerpoint/2010/main" val="2533125900"/>
      </p:ext>
    </p:extLst>
  </p:cSld>
  <p:clrMapOvr>
    <a:masterClrMapping/>
  </p:clrMapOvr>
  <p:transition>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35B3DDF-8AA3-886E-AB60-950BD25158E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2775" y="1976718"/>
            <a:ext cx="8153400" cy="3742764"/>
          </a:xfrm>
        </p:spPr>
      </p:pic>
      <p:sp>
        <p:nvSpPr>
          <p:cNvPr id="4" name="Title 1">
            <a:extLst>
              <a:ext uri="{FF2B5EF4-FFF2-40B4-BE49-F238E27FC236}">
                <a16:creationId xmlns:a16="http://schemas.microsoft.com/office/drawing/2014/main" id="{92CC1E5D-E560-FD12-7D3C-EF705443FD3D}"/>
              </a:ext>
            </a:extLst>
          </p:cNvPr>
          <p:cNvSpPr>
            <a:spLocks noGrp="1"/>
          </p:cNvSpPr>
          <p:nvPr>
            <p:ph type="title"/>
          </p:nvPr>
        </p:nvSpPr>
        <p:spPr>
          <a:xfrm>
            <a:off x="381000" y="457200"/>
            <a:ext cx="7693025" cy="9144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8768895"/>
      </p:ext>
    </p:extLst>
  </p:cSld>
  <p:clrMapOvr>
    <a:masterClrMapping/>
  </p:clrMapOvr>
  <p:transition>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sz="quarter" idx="1"/>
          </p:nvPr>
        </p:nvSpPr>
        <p:spPr>
          <a:xfrm>
            <a:off x="463296" y="1600200"/>
            <a:ext cx="8302752" cy="5029200"/>
          </a:xfrm>
        </p:spPr>
        <p:txBody>
          <a:bodyPr>
            <a:normAutofit fontScale="85000" lnSpcReduction="20000"/>
          </a:bodyPr>
          <a:lstStyle/>
          <a:p>
            <a:pPr marL="0" indent="0" algn="just">
              <a:lnSpc>
                <a:spcPct val="150000"/>
              </a:lnSpc>
              <a:spcAft>
                <a:spcPts val="1000"/>
              </a:spcAft>
              <a:buNone/>
            </a:pPr>
            <a:r>
              <a:rPr lang="en-US" sz="1900" dirty="0">
                <a:latin typeface="Times New Roman" panose="02020603050405020304" pitchFamily="18" charset="0"/>
                <a:cs typeface="Times New Roman" panose="02020603050405020304" pitchFamily="18" charset="0"/>
              </a:rPr>
              <a:t>Efficient agricultural practices are essential to meet the growing demands for food production while preserving environmental resources. This project focuses on developing a machine learning-based system that provides accurate crop and fertilizer recommendations tailored to specific regions and soil characteristics. By analyzing historical and regional data, the system identifies complex relationships between environmental factors, crop types, and fertilizer requirements, enabling farmers to make data-driven decisions. Advanced algorithms, including </a:t>
            </a:r>
            <a:r>
              <a:rPr lang="en-US" sz="1900" dirty="0" err="1">
                <a:latin typeface="Times New Roman" panose="02020603050405020304" pitchFamily="18" charset="0"/>
                <a:cs typeface="Times New Roman" panose="02020603050405020304" pitchFamily="18" charset="0"/>
              </a:rPr>
              <a:t>CatBoost</a:t>
            </a:r>
            <a:r>
              <a:rPr lang="en-US" sz="1900" dirty="0">
                <a:latin typeface="Times New Roman" panose="02020603050405020304" pitchFamily="18" charset="0"/>
                <a:cs typeface="Times New Roman" panose="02020603050405020304" pitchFamily="18" charset="0"/>
              </a:rPr>
              <a:t> and Artificial Neural Networks (ANN), are utilized for classification and prediction, ensuring high accuracy and reliability. </a:t>
            </a:r>
            <a:r>
              <a:rPr lang="en-US" sz="1900" dirty="0" err="1">
                <a:latin typeface="Times New Roman" panose="02020603050405020304" pitchFamily="18" charset="0"/>
                <a:cs typeface="Times New Roman" panose="02020603050405020304" pitchFamily="18" charset="0"/>
              </a:rPr>
              <a:t>CatBoost</a:t>
            </a:r>
            <a:r>
              <a:rPr lang="en-US" sz="1900" dirty="0">
                <a:latin typeface="Times New Roman" panose="02020603050405020304" pitchFamily="18" charset="0"/>
                <a:cs typeface="Times New Roman" panose="02020603050405020304" pitchFamily="18" charset="0"/>
              </a:rPr>
              <a:t> enhances performance by efficiently handling categorical and numerical agricultural data, while ANN captures complex non-linear relationships for improved recommendations. The proposed system promotes precision agriculture, helping farmers optimize resource usage, reduce costs, and enhance crop productivity. Furthermore, this approach contributes to sustainable farming by minimizing the overuse of fertilizers and mitigating environmental degradation. By bridging technology and agriculture, the project addresses critical challenges in food security, resource management, and ecological balance, fostering long-term agricultural sustainability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823894"/>
      </p:ext>
    </p:extLst>
  </p:cSld>
  <p:clrMapOvr>
    <a:masterClrMapping/>
  </p:clrMapOvr>
  <p:transition>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EA084A71-56DF-8272-9DA9-A3A35522D1F4}"/>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2775" y="1795602"/>
            <a:ext cx="8153400" cy="4104995"/>
          </a:xfrm>
        </p:spPr>
      </p:pic>
      <p:sp>
        <p:nvSpPr>
          <p:cNvPr id="7" name="Title 1">
            <a:extLst>
              <a:ext uri="{FF2B5EF4-FFF2-40B4-BE49-F238E27FC236}">
                <a16:creationId xmlns:a16="http://schemas.microsoft.com/office/drawing/2014/main" id="{3B385046-59E9-43F4-3235-4CA9475DA2B2}"/>
              </a:ext>
            </a:extLst>
          </p:cNvPr>
          <p:cNvSpPr txBox="1">
            <a:spLocks/>
          </p:cNvSpPr>
          <p:nvPr/>
        </p:nvSpPr>
        <p:spPr>
          <a:xfrm>
            <a:off x="612775" y="152400"/>
            <a:ext cx="7693025" cy="9144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endParaRPr lang="en-IN" sz="4000" dirty="0"/>
          </a:p>
        </p:txBody>
      </p:sp>
      <p:sp>
        <p:nvSpPr>
          <p:cNvPr id="8" name="Title 1">
            <a:extLst>
              <a:ext uri="{FF2B5EF4-FFF2-40B4-BE49-F238E27FC236}">
                <a16:creationId xmlns:a16="http://schemas.microsoft.com/office/drawing/2014/main" id="{19E56460-F193-77A0-C492-9E48A44D9F85}"/>
              </a:ext>
            </a:extLst>
          </p:cNvPr>
          <p:cNvSpPr txBox="1">
            <a:spLocks/>
          </p:cNvSpPr>
          <p:nvPr/>
        </p:nvSpPr>
        <p:spPr>
          <a:xfrm>
            <a:off x="765175" y="304800"/>
            <a:ext cx="7693025" cy="9144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endParaRPr lang="en-IN" sz="4000" dirty="0"/>
          </a:p>
        </p:txBody>
      </p:sp>
      <p:sp>
        <p:nvSpPr>
          <p:cNvPr id="9" name="Title 1">
            <a:extLst>
              <a:ext uri="{FF2B5EF4-FFF2-40B4-BE49-F238E27FC236}">
                <a16:creationId xmlns:a16="http://schemas.microsoft.com/office/drawing/2014/main" id="{8FF9DA0A-1D05-1964-A802-CB68CE21D532}"/>
              </a:ext>
            </a:extLst>
          </p:cNvPr>
          <p:cNvSpPr>
            <a:spLocks noGrp="1"/>
          </p:cNvSpPr>
          <p:nvPr>
            <p:ph type="title"/>
          </p:nvPr>
        </p:nvSpPr>
        <p:spPr>
          <a:xfrm>
            <a:off x="381000" y="576403"/>
            <a:ext cx="7766050" cy="7620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3478967"/>
      </p:ext>
    </p:extLst>
  </p:cSld>
  <p:clrMapOvr>
    <a:masterClrMapping/>
  </p:clrMapOvr>
  <p:transition>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0BF8986E-98C3-42C1-C4BD-19258A4AC043}"/>
              </a:ext>
            </a:extLst>
          </p:cNvPr>
          <p:cNvPicPr>
            <a:picLocks noGrp="1" noChangeAspect="1"/>
          </p:cNvPicPr>
          <p:nvPr>
            <p:ph sz="quarter" idx="1"/>
          </p:nvPr>
        </p:nvPicPr>
        <p:blipFill>
          <a:blip r:embed="rId2"/>
          <a:stretch>
            <a:fillRect/>
          </a:stretch>
        </p:blipFill>
        <p:spPr>
          <a:xfrm>
            <a:off x="612775" y="1905000"/>
            <a:ext cx="8153400" cy="4114800"/>
          </a:xfrm>
        </p:spPr>
      </p:pic>
      <p:sp>
        <p:nvSpPr>
          <p:cNvPr id="14" name="Title 1">
            <a:extLst>
              <a:ext uri="{FF2B5EF4-FFF2-40B4-BE49-F238E27FC236}">
                <a16:creationId xmlns:a16="http://schemas.microsoft.com/office/drawing/2014/main" id="{1A81CFB1-3039-2A60-5361-3400BD96FB01}"/>
              </a:ext>
            </a:extLst>
          </p:cNvPr>
          <p:cNvSpPr>
            <a:spLocks noGrp="1"/>
          </p:cNvSpPr>
          <p:nvPr>
            <p:ph type="title"/>
          </p:nvPr>
        </p:nvSpPr>
        <p:spPr>
          <a:xfrm>
            <a:off x="381000" y="609600"/>
            <a:ext cx="8153400" cy="7620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513573"/>
      </p:ext>
    </p:extLst>
  </p:cSld>
  <p:clrMapOvr>
    <a:masterClrMapping/>
  </p:clrMapOvr>
  <p:transition>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F93EEC2-4F8C-0E67-0948-1689957EC2AB}"/>
              </a:ext>
            </a:extLst>
          </p:cNvPr>
          <p:cNvPicPr>
            <a:picLocks noGrp="1" noChangeAspect="1"/>
          </p:cNvPicPr>
          <p:nvPr>
            <p:ph sz="quarter" idx="1"/>
          </p:nvPr>
        </p:nvPicPr>
        <p:blipFill>
          <a:blip r:embed="rId2"/>
          <a:stretch>
            <a:fillRect/>
          </a:stretch>
        </p:blipFill>
        <p:spPr>
          <a:xfrm>
            <a:off x="612775" y="1752600"/>
            <a:ext cx="8153400" cy="4419600"/>
          </a:xfrm>
        </p:spPr>
      </p:pic>
      <p:sp>
        <p:nvSpPr>
          <p:cNvPr id="4" name="Title 1">
            <a:extLst>
              <a:ext uri="{FF2B5EF4-FFF2-40B4-BE49-F238E27FC236}">
                <a16:creationId xmlns:a16="http://schemas.microsoft.com/office/drawing/2014/main" id="{CDE98D54-00EC-9273-E5FE-31CE419BFBB1}"/>
              </a:ext>
            </a:extLst>
          </p:cNvPr>
          <p:cNvSpPr>
            <a:spLocks noGrp="1"/>
          </p:cNvSpPr>
          <p:nvPr>
            <p:ph type="title"/>
          </p:nvPr>
        </p:nvSpPr>
        <p:spPr>
          <a:xfrm>
            <a:off x="381000" y="609600"/>
            <a:ext cx="8001000" cy="7620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8348732"/>
      </p:ext>
    </p:extLst>
  </p:cSld>
  <p:clrMapOvr>
    <a:masterClrMapping/>
  </p:clrMapOvr>
  <p:transition>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87B9A0A9-0B0E-EE80-D9CB-8002CFBA12FF}"/>
              </a:ext>
            </a:extLst>
          </p:cNvPr>
          <p:cNvPicPr>
            <a:picLocks noGrp="1" noChangeAspect="1"/>
          </p:cNvPicPr>
          <p:nvPr>
            <p:ph sz="quarter" idx="1"/>
          </p:nvPr>
        </p:nvPicPr>
        <p:blipFill>
          <a:blip r:embed="rId2"/>
          <a:stretch>
            <a:fillRect/>
          </a:stretch>
        </p:blipFill>
        <p:spPr>
          <a:xfrm>
            <a:off x="612775" y="1828800"/>
            <a:ext cx="8153400" cy="4648200"/>
          </a:xfrm>
        </p:spPr>
      </p:pic>
      <p:sp>
        <p:nvSpPr>
          <p:cNvPr id="14" name="Title 1">
            <a:extLst>
              <a:ext uri="{FF2B5EF4-FFF2-40B4-BE49-F238E27FC236}">
                <a16:creationId xmlns:a16="http://schemas.microsoft.com/office/drawing/2014/main" id="{DD1859AD-5A2B-EF62-F3D2-518496B0E364}"/>
              </a:ext>
            </a:extLst>
          </p:cNvPr>
          <p:cNvSpPr>
            <a:spLocks noGrp="1"/>
          </p:cNvSpPr>
          <p:nvPr>
            <p:ph type="title"/>
          </p:nvPr>
        </p:nvSpPr>
        <p:spPr>
          <a:xfrm>
            <a:off x="381000" y="533400"/>
            <a:ext cx="8153400" cy="9906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92070"/>
      </p:ext>
    </p:extLst>
  </p:cSld>
  <p:clrMapOvr>
    <a:masterClrMapping/>
  </p:clrMapOvr>
  <p:transition>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7F895AD-6BF9-D347-C0F1-5F4C8124A958}"/>
              </a:ext>
            </a:extLst>
          </p:cNvPr>
          <p:cNvPicPr>
            <a:picLocks noGrp="1" noChangeAspect="1"/>
          </p:cNvPicPr>
          <p:nvPr>
            <p:ph sz="quarter" idx="1"/>
          </p:nvPr>
        </p:nvPicPr>
        <p:blipFill>
          <a:blip r:embed="rId2"/>
          <a:stretch>
            <a:fillRect/>
          </a:stretch>
        </p:blipFill>
        <p:spPr>
          <a:xfrm>
            <a:off x="612775" y="1905001"/>
            <a:ext cx="8153400" cy="4114800"/>
          </a:xfrm>
        </p:spPr>
      </p:pic>
      <p:sp>
        <p:nvSpPr>
          <p:cNvPr id="4" name="Title 1">
            <a:extLst>
              <a:ext uri="{FF2B5EF4-FFF2-40B4-BE49-F238E27FC236}">
                <a16:creationId xmlns:a16="http://schemas.microsoft.com/office/drawing/2014/main" id="{D236F829-3FFB-8676-214B-03E7543F250F}"/>
              </a:ext>
            </a:extLst>
          </p:cNvPr>
          <p:cNvSpPr>
            <a:spLocks noGrp="1"/>
          </p:cNvSpPr>
          <p:nvPr>
            <p:ph type="title"/>
          </p:nvPr>
        </p:nvSpPr>
        <p:spPr>
          <a:xfrm>
            <a:off x="381000" y="457200"/>
            <a:ext cx="8153400" cy="9906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715289"/>
      </p:ext>
    </p:extLst>
  </p:cSld>
  <p:clrMapOvr>
    <a:masterClrMapping/>
  </p:clrMapOvr>
  <p:transition>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8EE49D9-B614-4071-136C-A79B2243119D}"/>
              </a:ext>
            </a:extLst>
          </p:cNvPr>
          <p:cNvPicPr>
            <a:picLocks noGrp="1" noChangeAspect="1"/>
          </p:cNvPicPr>
          <p:nvPr>
            <p:ph sz="quarter" idx="1"/>
          </p:nvPr>
        </p:nvPicPr>
        <p:blipFill>
          <a:blip r:embed="rId2"/>
          <a:stretch>
            <a:fillRect/>
          </a:stretch>
        </p:blipFill>
        <p:spPr>
          <a:xfrm>
            <a:off x="649498" y="1905000"/>
            <a:ext cx="8153400" cy="4409662"/>
          </a:xfrm>
        </p:spPr>
      </p:pic>
      <p:sp>
        <p:nvSpPr>
          <p:cNvPr id="4" name="Title 1">
            <a:extLst>
              <a:ext uri="{FF2B5EF4-FFF2-40B4-BE49-F238E27FC236}">
                <a16:creationId xmlns:a16="http://schemas.microsoft.com/office/drawing/2014/main" id="{9AAAE284-9C11-43B2-C219-F0A3D484995B}"/>
              </a:ext>
            </a:extLst>
          </p:cNvPr>
          <p:cNvSpPr>
            <a:spLocks noGrp="1"/>
          </p:cNvSpPr>
          <p:nvPr>
            <p:ph type="title"/>
          </p:nvPr>
        </p:nvSpPr>
        <p:spPr>
          <a:xfrm>
            <a:off x="381000" y="519468"/>
            <a:ext cx="8153400" cy="9906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425431"/>
      </p:ext>
    </p:extLst>
  </p:cSld>
  <p:clrMapOvr>
    <a:masterClrMapping/>
  </p:clrMapOvr>
  <p:transition>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9578FB-3653-F190-7BC7-212B9B290FD6}"/>
              </a:ext>
            </a:extLst>
          </p:cNvPr>
          <p:cNvSpPr>
            <a:spLocks noGrp="1"/>
          </p:cNvSpPr>
          <p:nvPr>
            <p:ph type="title"/>
          </p:nvPr>
        </p:nvSpPr>
        <p:spPr>
          <a:xfrm>
            <a:off x="381000" y="457200"/>
            <a:ext cx="8153400" cy="9906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pic>
        <p:nvPicPr>
          <p:cNvPr id="14" name="Content Placeholder 13">
            <a:extLst>
              <a:ext uri="{FF2B5EF4-FFF2-40B4-BE49-F238E27FC236}">
                <a16:creationId xmlns:a16="http://schemas.microsoft.com/office/drawing/2014/main" id="{C103C055-203D-D3BE-C4D6-9C2F37F5711B}"/>
              </a:ext>
            </a:extLst>
          </p:cNvPr>
          <p:cNvPicPr>
            <a:picLocks noGrp="1" noChangeAspect="1"/>
          </p:cNvPicPr>
          <p:nvPr>
            <p:ph sz="quarter" idx="1"/>
          </p:nvPr>
        </p:nvPicPr>
        <p:blipFill>
          <a:blip r:embed="rId2"/>
          <a:stretch>
            <a:fillRect/>
          </a:stretch>
        </p:blipFill>
        <p:spPr>
          <a:xfrm>
            <a:off x="612775" y="1905000"/>
            <a:ext cx="8153400" cy="4267199"/>
          </a:xfrm>
        </p:spPr>
      </p:pic>
    </p:spTree>
    <p:extLst>
      <p:ext uri="{BB962C8B-B14F-4D97-AF65-F5344CB8AC3E}">
        <p14:creationId xmlns:p14="http://schemas.microsoft.com/office/powerpoint/2010/main" val="95903277"/>
      </p:ext>
    </p:extLst>
  </p:cSld>
  <p:clrMapOvr>
    <a:masterClrMapping/>
  </p:clrMapOvr>
  <p:transition>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089ED8-E1DA-AED9-ACF4-B7504449BC5C}"/>
              </a:ext>
            </a:extLst>
          </p:cNvPr>
          <p:cNvPicPr>
            <a:picLocks noGrp="1" noChangeAspect="1"/>
          </p:cNvPicPr>
          <p:nvPr>
            <p:ph sz="quarter" idx="1"/>
          </p:nvPr>
        </p:nvPicPr>
        <p:blipFill>
          <a:blip r:embed="rId2"/>
          <a:stretch>
            <a:fillRect/>
          </a:stretch>
        </p:blipFill>
        <p:spPr>
          <a:xfrm>
            <a:off x="612775" y="1991318"/>
            <a:ext cx="8153400" cy="3713564"/>
          </a:xfrm>
        </p:spPr>
      </p:pic>
      <p:sp>
        <p:nvSpPr>
          <p:cNvPr id="10" name="Title 1">
            <a:extLst>
              <a:ext uri="{FF2B5EF4-FFF2-40B4-BE49-F238E27FC236}">
                <a16:creationId xmlns:a16="http://schemas.microsoft.com/office/drawing/2014/main" id="{2460D3DE-C355-8B28-E302-7971101C5CB6}"/>
              </a:ext>
            </a:extLst>
          </p:cNvPr>
          <p:cNvSpPr>
            <a:spLocks noGrp="1"/>
          </p:cNvSpPr>
          <p:nvPr>
            <p:ph type="title"/>
          </p:nvPr>
        </p:nvSpPr>
        <p:spPr>
          <a:xfrm>
            <a:off x="304800" y="457200"/>
            <a:ext cx="8153400" cy="990600"/>
          </a:xfrm>
        </p:spPr>
        <p:txBody>
          <a:bodyPr>
            <a:normAutofit/>
          </a:bodyPr>
          <a:lstStyle/>
          <a:p>
            <a:r>
              <a:rPr lang="en-IN" altLang="en-US" sz="3200" dirty="0">
                <a:latin typeface="Times New Roman" panose="02020603050405020304" pitchFamily="18" charset="0"/>
                <a:cs typeface="Times New Roman" panose="02020603050405020304" pitchFamily="18" charset="0"/>
              </a:rPr>
              <a:t>PROJECT</a:t>
            </a:r>
            <a:r>
              <a:rPr lang="en-IN" altLang="en-US" sz="3200" dirty="0"/>
              <a:t> </a:t>
            </a:r>
            <a:r>
              <a:rPr lang="en-IN" alt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0317153"/>
      </p:ext>
    </p:extLst>
  </p:cSld>
  <p:clrMapOvr>
    <a:masterClrMapping/>
  </p:clrMapOvr>
  <p:transition>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7EEA3986-2E76-85EE-306E-159886478080}"/>
              </a:ext>
            </a:extLst>
          </p:cNvPr>
          <p:cNvSpPr>
            <a:spLocks noGrp="1" noChangeArrowheads="1"/>
          </p:cNvSpPr>
          <p:nvPr>
            <p:ph type="title"/>
          </p:nvPr>
        </p:nvSpPr>
        <p:spPr>
          <a:xfrm>
            <a:off x="457200" y="587375"/>
            <a:ext cx="6599238" cy="479425"/>
          </a:xfrm>
        </p:spPr>
        <p:txBody>
          <a:bodyPr>
            <a:noAutofit/>
          </a:bodyPr>
          <a:lstStyle/>
          <a:p>
            <a:r>
              <a:rPr altLang="en-US" sz="3200" dirty="0">
                <a:latin typeface="Times New Roman" panose="02020603050405020304" pitchFamily="18" charset="0"/>
                <a:cs typeface="Times New Roman" panose="02020603050405020304" pitchFamily="18" charset="0"/>
              </a:rPr>
              <a:t>TESTING</a:t>
            </a:r>
          </a:p>
        </p:txBody>
      </p:sp>
      <p:sp>
        <p:nvSpPr>
          <p:cNvPr id="30723" name="Content Placeholder 2">
            <a:extLst>
              <a:ext uri="{FF2B5EF4-FFF2-40B4-BE49-F238E27FC236}">
                <a16:creationId xmlns:a16="http://schemas.microsoft.com/office/drawing/2014/main" id="{26463576-115C-4F3D-3914-BFB074F968C7}"/>
              </a:ext>
            </a:extLst>
          </p:cNvPr>
          <p:cNvSpPr>
            <a:spLocks noGrp="1" noChangeArrowheads="1"/>
          </p:cNvSpPr>
          <p:nvPr>
            <p:ph idx="1"/>
          </p:nvPr>
        </p:nvSpPr>
        <p:spPr>
          <a:xfrm>
            <a:off x="457200" y="1143000"/>
            <a:ext cx="7707313" cy="1981200"/>
          </a:xfrm>
        </p:spPr>
        <p:txBody>
          <a:bodyPr>
            <a:noAutofit/>
          </a:bodyPr>
          <a:lstStyle/>
          <a:p>
            <a:pPr>
              <a:buFont typeface="Segoe UI" panose="020B0502040204020203" pitchFamily="34" charset="0"/>
              <a:buNone/>
            </a:pPr>
            <a:endParaRPr lang="en-US" sz="2200" dirty="0">
              <a:latin typeface="Times New Roman" panose="02020603050405020304" pitchFamily="18" charset="0"/>
              <a:cs typeface="Times New Roman" panose="02020603050405020304" pitchFamily="18" charset="0"/>
            </a:endParaRPr>
          </a:p>
          <a:p>
            <a:pPr>
              <a:buNone/>
            </a:pPr>
            <a:r>
              <a:rPr lang="en-US" altLang="en-US" sz="2000" dirty="0">
                <a:latin typeface="Times New Roman" panose="02020603050405020304" pitchFamily="18" charset="0"/>
                <a:cs typeface="Times New Roman" panose="02020603050405020304" pitchFamily="18" charset="0"/>
              </a:rPr>
              <a:t>1. Unit Testing</a:t>
            </a:r>
          </a:p>
          <a:p>
            <a:pPr>
              <a:buFont typeface="Segoe UI" panose="020B0502040204020203" pitchFamily="34" charset="0"/>
              <a:buNone/>
            </a:pPr>
            <a:r>
              <a:rPr lang="en-US" sz="2000" dirty="0">
                <a:latin typeface="Times New Roman" panose="02020603050405020304" pitchFamily="18" charset="0"/>
                <a:cs typeface="Times New Roman" panose="02020603050405020304" pitchFamily="18" charset="0"/>
              </a:rPr>
              <a:t>     Ensures that individual components such as text preprocessing feature extraction, and model prediction work correctly. It validates whether input text is properly tokenized, </a:t>
            </a:r>
            <a:r>
              <a:rPr lang="en-US" sz="2000" dirty="0" err="1">
                <a:latin typeface="Times New Roman" panose="02020603050405020304" pitchFamily="18" charset="0"/>
                <a:cs typeface="Times New Roman" panose="02020603050405020304" pitchFamily="18" charset="0"/>
              </a:rPr>
              <a:t>stopwords</a:t>
            </a:r>
            <a:r>
              <a:rPr lang="en-US" sz="2000" dirty="0">
                <a:latin typeface="Times New Roman" panose="02020603050405020304" pitchFamily="18" charset="0"/>
                <a:cs typeface="Times New Roman" panose="02020603050405020304" pitchFamily="18" charset="0"/>
              </a:rPr>
              <a:t> are removed, and emotions are classified accurately.</a:t>
            </a:r>
            <a:endParaRPr lang="en-US" alt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7EE2099-4097-DB6E-8C75-48081CAF19B6}"/>
              </a:ext>
            </a:extLst>
          </p:cNvPr>
          <p:cNvPicPr>
            <a:picLocks noChangeAspect="1"/>
          </p:cNvPicPr>
          <p:nvPr/>
        </p:nvPicPr>
        <p:blipFill>
          <a:blip r:embed="rId2"/>
          <a:stretch>
            <a:fillRect/>
          </a:stretch>
        </p:blipFill>
        <p:spPr>
          <a:xfrm>
            <a:off x="0" y="3276600"/>
            <a:ext cx="9144000" cy="3505200"/>
          </a:xfrm>
          <a:prstGeom prst="rect">
            <a:avLst/>
          </a:prstGeom>
        </p:spPr>
      </p:pic>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FB4F8A21-CF4F-9C25-2F49-1E5DD516BE85}"/>
              </a:ext>
            </a:extLst>
          </p:cNvPr>
          <p:cNvSpPr>
            <a:spLocks noGrp="1" noChangeArrowheads="1"/>
          </p:cNvSpPr>
          <p:nvPr>
            <p:ph type="title"/>
          </p:nvPr>
        </p:nvSpPr>
        <p:spPr>
          <a:xfrm>
            <a:off x="495759" y="609600"/>
            <a:ext cx="6599238" cy="479425"/>
          </a:xfrm>
        </p:spPr>
        <p:txBody>
          <a:bodyPr>
            <a:noAutofit/>
          </a:bodyPr>
          <a:lstStyle/>
          <a:p>
            <a:r>
              <a:rPr lang="en-IN" altLang="en-US" sz="3200" dirty="0">
                <a:latin typeface="Times New Roman" panose="02020603050405020304" pitchFamily="18" charset="0"/>
                <a:cs typeface="Times New Roman" panose="02020603050405020304" pitchFamily="18" charset="0"/>
              </a:rPr>
              <a:t>TESTING CONT…</a:t>
            </a:r>
            <a:endParaRPr altLang="en-US" sz="3200" dirty="0">
              <a:solidFill>
                <a:srgbClr val="002060"/>
              </a:solidFill>
            </a:endParaRPr>
          </a:p>
        </p:txBody>
      </p:sp>
      <p:sp>
        <p:nvSpPr>
          <p:cNvPr id="31747" name="Content Placeholder 2">
            <a:extLst>
              <a:ext uri="{FF2B5EF4-FFF2-40B4-BE49-F238E27FC236}">
                <a16:creationId xmlns:a16="http://schemas.microsoft.com/office/drawing/2014/main" id="{F6126E07-9B12-8EDD-12D3-525902FD9DE4}"/>
              </a:ext>
            </a:extLst>
          </p:cNvPr>
          <p:cNvSpPr>
            <a:spLocks noGrp="1" noChangeArrowheads="1"/>
          </p:cNvSpPr>
          <p:nvPr>
            <p:ph idx="1"/>
          </p:nvPr>
        </p:nvSpPr>
        <p:spPr>
          <a:xfrm>
            <a:off x="533400" y="1600200"/>
            <a:ext cx="7678738" cy="1371600"/>
          </a:xfrm>
        </p:spPr>
        <p:txBody>
          <a:bodyPr>
            <a:noAutofit/>
          </a:bodyPr>
          <a:lstStyle/>
          <a:p>
            <a:pPr>
              <a:buFont typeface="Segoe UI" panose="020B0502040204020203" pitchFamily="34" charset="0"/>
              <a:buNone/>
            </a:pPr>
            <a:r>
              <a:rPr lang="en-US" sz="2000" dirty="0">
                <a:latin typeface="Times New Roman" panose="02020603050405020304" pitchFamily="18" charset="0"/>
                <a:cs typeface="Times New Roman" panose="02020603050405020304" pitchFamily="18" charset="0"/>
              </a:rPr>
              <a:t>2. Integration Testing</a:t>
            </a:r>
          </a:p>
          <a:p>
            <a:pPr>
              <a:buFont typeface="Segoe UI" panose="020B0502040204020203" pitchFamily="34" charset="0"/>
              <a:buNone/>
            </a:pPr>
            <a:r>
              <a:rPr lang="en-US" sz="2000" dirty="0">
                <a:latin typeface="Times New Roman" panose="02020603050405020304" pitchFamily="18" charset="0"/>
                <a:cs typeface="Times New Roman" panose="02020603050405020304" pitchFamily="18" charset="0"/>
              </a:rPr>
              <a:t>    Verifies that different modules such as text preprocessing, feature extraction, and classification work together as expected. It checks for smooth data flow between these components without errors</a:t>
            </a:r>
            <a:endParaRPr lang="en-US" alt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B44FC19-2049-62C2-28EC-86BA1C52F47C}"/>
              </a:ext>
            </a:extLst>
          </p:cNvPr>
          <p:cNvPicPr>
            <a:picLocks noChangeAspect="1"/>
          </p:cNvPicPr>
          <p:nvPr/>
        </p:nvPicPr>
        <p:blipFill>
          <a:blip r:embed="rId2"/>
          <a:stretch>
            <a:fillRect/>
          </a:stretch>
        </p:blipFill>
        <p:spPr>
          <a:xfrm>
            <a:off x="381000" y="3200399"/>
            <a:ext cx="7983538" cy="3528135"/>
          </a:xfrm>
          <a:prstGeom prst="rect">
            <a:avLst/>
          </a:prstGeom>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sz="quarter" idx="1"/>
          </p:nvPr>
        </p:nvSpPr>
        <p:spPr>
          <a:xfrm>
            <a:off x="533400" y="1600200"/>
            <a:ext cx="8382000" cy="4495800"/>
          </a:xfrm>
        </p:spPr>
        <p:txBody>
          <a:bodyPr>
            <a:normAutofit fontScale="92500"/>
          </a:bodyPr>
          <a:lstStyle/>
          <a:p>
            <a:pPr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Agriculture is the backbone of food security and economic stability, yet it faces challenges like resource scarcity, environmental degradation, and climate change. </a:t>
            </a:r>
          </a:p>
          <a:p>
            <a:pPr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Traditional farming methods often rely on generalized recommendations, leading to inefficiencies and overuse of resources. </a:t>
            </a:r>
          </a:p>
          <a:p>
            <a:pPr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With the advent of machine learning, there is an opportunity to revolutionize agriculture by providing data-driven crop and fertilizer recommendations tailored to specific regional and soil conditions. </a:t>
            </a:r>
          </a:p>
          <a:p>
            <a:pPr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This project integrates advanced machine learning algorithms to analyze environmental and agricultural data, fostering sustainable farming practices and addressing global agricultural challenges.</a:t>
            </a:r>
          </a:p>
        </p:txBody>
      </p:sp>
    </p:spTree>
    <p:extLst>
      <p:ext uri="{BB962C8B-B14F-4D97-AF65-F5344CB8AC3E}">
        <p14:creationId xmlns:p14="http://schemas.microsoft.com/office/powerpoint/2010/main" val="2712522348"/>
      </p:ext>
    </p:extLst>
  </p:cSld>
  <p:clrMapOvr>
    <a:masterClrMapping/>
  </p:clrMapOvr>
  <p:transition>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12B3E7CF-6A52-E46D-019C-8587C2C5C023}"/>
              </a:ext>
            </a:extLst>
          </p:cNvPr>
          <p:cNvSpPr>
            <a:spLocks noGrp="1" noChangeArrowheads="1"/>
          </p:cNvSpPr>
          <p:nvPr>
            <p:ph type="title"/>
          </p:nvPr>
        </p:nvSpPr>
        <p:spPr>
          <a:xfrm>
            <a:off x="457200" y="609600"/>
            <a:ext cx="6599238" cy="479425"/>
          </a:xfrm>
        </p:spPr>
        <p:txBody>
          <a:bodyPr>
            <a:noAutofit/>
          </a:bodyPr>
          <a:lstStyle/>
          <a:p>
            <a:r>
              <a:rPr lang="en-IN" altLang="en-US" sz="3200" dirty="0">
                <a:latin typeface="Times New Roman" panose="02020603050405020304" pitchFamily="18" charset="0"/>
                <a:cs typeface="Times New Roman" panose="02020603050405020304" pitchFamily="18" charset="0"/>
              </a:rPr>
              <a:t>TESTING CONT…</a:t>
            </a:r>
            <a:endParaRPr altLang="en-US" sz="3200" dirty="0">
              <a:solidFill>
                <a:srgbClr val="002060"/>
              </a:solidFill>
            </a:endParaRPr>
          </a:p>
        </p:txBody>
      </p:sp>
      <p:sp>
        <p:nvSpPr>
          <p:cNvPr id="32771" name="Content Placeholder 2">
            <a:extLst>
              <a:ext uri="{FF2B5EF4-FFF2-40B4-BE49-F238E27FC236}">
                <a16:creationId xmlns:a16="http://schemas.microsoft.com/office/drawing/2014/main" id="{C51F4FC3-E51F-4F9F-4A1E-CFD2E7F4CDF3}"/>
              </a:ext>
            </a:extLst>
          </p:cNvPr>
          <p:cNvSpPr>
            <a:spLocks noGrp="1" noChangeArrowheads="1"/>
          </p:cNvSpPr>
          <p:nvPr>
            <p:ph idx="1"/>
          </p:nvPr>
        </p:nvSpPr>
        <p:spPr>
          <a:xfrm>
            <a:off x="251618" y="1600200"/>
            <a:ext cx="7985125" cy="619125"/>
          </a:xfrm>
        </p:spPr>
        <p:txBody>
          <a:bodyPr>
            <a:noAutofit/>
          </a:bodyPr>
          <a:lstStyle/>
          <a:p>
            <a:pPr>
              <a:buNone/>
            </a:pPr>
            <a:r>
              <a:rPr 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3. System Testing</a:t>
            </a:r>
          </a:p>
          <a:p>
            <a:pPr>
              <a:buFont typeface="Segoe UI" panose="020B0502040204020203" pitchFamily="34" charset="0"/>
              <a:buNone/>
            </a:pPr>
            <a:r>
              <a:rPr lang="en-US" sz="2000" dirty="0">
                <a:latin typeface="Times New Roman" panose="02020603050405020304" pitchFamily="18" charset="0"/>
                <a:cs typeface="Times New Roman" panose="02020603050405020304" pitchFamily="18" charset="0"/>
              </a:rPr>
              <a:t>      Evaluates the overall system performance, ensuring it meets functional and non-functional requirements. It validates accuracy, processing speed, and system stability under different conditions..</a:t>
            </a:r>
            <a:endParaRPr lang="en-US" alt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FED3C5C-1FF1-35FD-3677-01D9352115BF}"/>
              </a:ext>
            </a:extLst>
          </p:cNvPr>
          <p:cNvPicPr>
            <a:picLocks noChangeAspect="1"/>
          </p:cNvPicPr>
          <p:nvPr/>
        </p:nvPicPr>
        <p:blipFill>
          <a:blip r:embed="rId2"/>
          <a:stretch>
            <a:fillRect/>
          </a:stretch>
        </p:blipFill>
        <p:spPr>
          <a:xfrm>
            <a:off x="152400" y="3018366"/>
            <a:ext cx="8763000" cy="3585634"/>
          </a:xfrm>
          <a:prstGeom prst="rect">
            <a:avLst/>
          </a:prstGeom>
        </p:spPr>
      </p:pic>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85B2AFB0-477E-698E-9803-58775F60F3FB}"/>
              </a:ext>
            </a:extLst>
          </p:cNvPr>
          <p:cNvSpPr>
            <a:spLocks noGrp="1" noChangeArrowheads="1"/>
          </p:cNvSpPr>
          <p:nvPr>
            <p:ph type="title"/>
          </p:nvPr>
        </p:nvSpPr>
        <p:spPr>
          <a:xfrm>
            <a:off x="457200" y="589000"/>
            <a:ext cx="6599238" cy="479425"/>
          </a:xfrm>
        </p:spPr>
        <p:txBody>
          <a:bodyPr>
            <a:noAutofit/>
          </a:bodyPr>
          <a:lstStyle/>
          <a:p>
            <a:r>
              <a:rPr altLang="en-US" sz="3200" dirty="0">
                <a:latin typeface="Times New Roman" panose="02020603050405020304" pitchFamily="18" charset="0"/>
                <a:cs typeface="Times New Roman" panose="02020603050405020304" pitchFamily="18" charset="0"/>
              </a:rPr>
              <a:t>TESTING CONT…</a:t>
            </a:r>
          </a:p>
        </p:txBody>
      </p:sp>
      <p:pic>
        <p:nvPicPr>
          <p:cNvPr id="33795" name="Picture 4">
            <a:extLst>
              <a:ext uri="{FF2B5EF4-FFF2-40B4-BE49-F238E27FC236}">
                <a16:creationId xmlns:a16="http://schemas.microsoft.com/office/drawing/2014/main" id="{92F83FDB-22E2-007C-6035-5FEB634561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238" y="3219450"/>
            <a:ext cx="4533900" cy="259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E4895C2-DC71-53BC-3090-22A29CA1EBF9}"/>
              </a:ext>
            </a:extLst>
          </p:cNvPr>
          <p:cNvSpPr txBox="1">
            <a:spLocks/>
          </p:cNvSpPr>
          <p:nvPr/>
        </p:nvSpPr>
        <p:spPr>
          <a:xfrm>
            <a:off x="763588" y="2125663"/>
            <a:ext cx="7983537" cy="3602037"/>
          </a:xfrm>
          <a:prstGeom prst="rect">
            <a:avLst/>
          </a:prstGeom>
        </p:spPr>
        <p:txBody>
          <a:bodyPr lIns="68580" tIns="34290" rIns="68580" bIns="3429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r>
              <a:rPr lang="en-US" sz="2000" dirty="0">
                <a:solidFill>
                  <a:srgbClr val="000000"/>
                </a:solidFill>
                <a:latin typeface="Times New Roman" panose="02020603050405020304" pitchFamily="18" charset="0"/>
              </a:rPr>
              <a:t>Complete system is tested which includes the machine learning model and streamlit user interface.</a:t>
            </a:r>
          </a:p>
          <a:p>
            <a:pPr algn="just">
              <a:defRPr/>
            </a:pPr>
            <a:endParaRPr lang="en-US" sz="1500" dirty="0">
              <a:solidFill>
                <a:srgbClr val="000000"/>
              </a:solidFill>
              <a:latin typeface="Times New Roman" panose="02020603050405020304" pitchFamily="18" charset="0"/>
            </a:endParaRPr>
          </a:p>
          <a:p>
            <a:pPr algn="just">
              <a:defRPr/>
            </a:pPr>
            <a:endParaRPr lang="en-US" sz="2400" dirty="0"/>
          </a:p>
        </p:txBody>
      </p:sp>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F4C7C125-72BB-4E51-7834-8BCC4A514CB3}"/>
              </a:ext>
            </a:extLst>
          </p:cNvPr>
          <p:cNvSpPr>
            <a:spLocks noGrp="1" noChangeArrowheads="1"/>
          </p:cNvSpPr>
          <p:nvPr>
            <p:ph type="title"/>
          </p:nvPr>
        </p:nvSpPr>
        <p:spPr>
          <a:xfrm>
            <a:off x="449263" y="574676"/>
            <a:ext cx="6599238" cy="479425"/>
          </a:xfrm>
        </p:spPr>
        <p:txBody>
          <a:bodyPr>
            <a:noAutofit/>
          </a:bodyPr>
          <a:lstStyle/>
          <a:p>
            <a:r>
              <a:rPr altLang="en-US" sz="3200" dirty="0">
                <a:latin typeface="Times New Roman" panose="02020603050405020304" pitchFamily="18" charset="0"/>
                <a:cs typeface="Times New Roman" panose="02020603050405020304" pitchFamily="18" charset="0"/>
              </a:rPr>
              <a:t>TESTING CONT…</a:t>
            </a:r>
          </a:p>
        </p:txBody>
      </p:sp>
      <p:sp>
        <p:nvSpPr>
          <p:cNvPr id="34819" name="Content Placeholder 2">
            <a:extLst>
              <a:ext uri="{FF2B5EF4-FFF2-40B4-BE49-F238E27FC236}">
                <a16:creationId xmlns:a16="http://schemas.microsoft.com/office/drawing/2014/main" id="{9E097378-4A80-EC42-A954-BFCD4CDAFDF1}"/>
              </a:ext>
            </a:extLst>
          </p:cNvPr>
          <p:cNvSpPr>
            <a:spLocks noGrp="1" noChangeArrowheads="1"/>
          </p:cNvSpPr>
          <p:nvPr>
            <p:ph idx="1"/>
          </p:nvPr>
        </p:nvSpPr>
        <p:spPr>
          <a:xfrm>
            <a:off x="449263" y="814389"/>
            <a:ext cx="7985125" cy="2081212"/>
          </a:xfrm>
        </p:spPr>
        <p:txBody>
          <a:bodyPr/>
          <a:lstStyle/>
          <a:p>
            <a:pPr>
              <a:buFont typeface="Segoe UI" panose="020B0502040204020203" pitchFamily="34" charset="0"/>
              <a:buNone/>
            </a:pPr>
            <a:endParaRPr lang="en-US" sz="1600" dirty="0">
              <a:latin typeface="Times New Roman" panose="02020603050405020304" pitchFamily="18" charset="0"/>
              <a:cs typeface="Times New Roman" panose="02020603050405020304" pitchFamily="18" charset="0"/>
            </a:endParaRPr>
          </a:p>
          <a:p>
            <a:pPr>
              <a:buNone/>
            </a:pPr>
            <a:endParaRPr lang="en-US" sz="1600"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4. Acceptance Testing</a:t>
            </a:r>
          </a:p>
          <a:p>
            <a:pPr>
              <a:buNone/>
            </a:pPr>
            <a:r>
              <a:rPr lang="en-US" sz="2000" dirty="0">
                <a:latin typeface="Times New Roman" panose="02020603050405020304" pitchFamily="18" charset="0"/>
                <a:cs typeface="Times New Roman" panose="02020603050405020304" pitchFamily="18" charset="0"/>
              </a:rPr>
              <a:t>      Validates the system from a user perspective, ensuring usability and correctness. It checks     that   users receive accurate emotion predictions, fast response times, and an intuitive interface.</a:t>
            </a:r>
            <a:endParaRPr lang="en-US" alt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2711FFC-1FCE-AA31-0DD0-7771AC1C4D03}"/>
              </a:ext>
            </a:extLst>
          </p:cNvPr>
          <p:cNvPicPr>
            <a:picLocks noChangeAspect="1"/>
          </p:cNvPicPr>
          <p:nvPr/>
        </p:nvPicPr>
        <p:blipFill>
          <a:blip r:embed="rId2"/>
          <a:stretch>
            <a:fillRect/>
          </a:stretch>
        </p:blipFill>
        <p:spPr>
          <a:xfrm>
            <a:off x="333375" y="2895601"/>
            <a:ext cx="8477250" cy="3815484"/>
          </a:xfrm>
          <a:prstGeom prst="rect">
            <a:avLst/>
          </a:prstGeom>
        </p:spPr>
      </p:pic>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C9375658-90C5-9679-7799-AE4D222FCD4D}"/>
              </a:ext>
            </a:extLst>
          </p:cNvPr>
          <p:cNvSpPr>
            <a:spLocks noGrp="1" noChangeArrowheads="1"/>
          </p:cNvSpPr>
          <p:nvPr>
            <p:ph type="title"/>
          </p:nvPr>
        </p:nvSpPr>
        <p:spPr>
          <a:xfrm>
            <a:off x="533400" y="609600"/>
            <a:ext cx="6599238" cy="479425"/>
          </a:xfrm>
        </p:spPr>
        <p:txBody>
          <a:bodyPr>
            <a:noAutofit/>
          </a:bodyPr>
          <a:lstStyle/>
          <a:p>
            <a:r>
              <a:rPr altLang="en-US" sz="3200" dirty="0">
                <a:latin typeface="Times New Roman" panose="02020603050405020304" pitchFamily="18" charset="0"/>
                <a:cs typeface="Times New Roman" panose="02020603050405020304" pitchFamily="18" charset="0"/>
              </a:rPr>
              <a:t>RESULTS</a:t>
            </a:r>
          </a:p>
        </p:txBody>
      </p:sp>
      <p:pic>
        <p:nvPicPr>
          <p:cNvPr id="3" name="Picture 2">
            <a:extLst>
              <a:ext uri="{FF2B5EF4-FFF2-40B4-BE49-F238E27FC236}">
                <a16:creationId xmlns:a16="http://schemas.microsoft.com/office/drawing/2014/main" id="{73B9D885-BA2A-E438-7892-81FF09432E85}"/>
              </a:ext>
            </a:extLst>
          </p:cNvPr>
          <p:cNvPicPr>
            <a:picLocks noChangeAspect="1"/>
          </p:cNvPicPr>
          <p:nvPr/>
        </p:nvPicPr>
        <p:blipFill>
          <a:blip r:embed="rId2"/>
          <a:stretch>
            <a:fillRect/>
          </a:stretch>
        </p:blipFill>
        <p:spPr>
          <a:xfrm>
            <a:off x="246550" y="1765946"/>
            <a:ext cx="5127846" cy="2362200"/>
          </a:xfrm>
          <a:prstGeom prst="rect">
            <a:avLst/>
          </a:prstGeom>
        </p:spPr>
      </p:pic>
      <p:pic>
        <p:nvPicPr>
          <p:cNvPr id="5" name="Picture 4">
            <a:extLst>
              <a:ext uri="{FF2B5EF4-FFF2-40B4-BE49-F238E27FC236}">
                <a16:creationId xmlns:a16="http://schemas.microsoft.com/office/drawing/2014/main" id="{795CFC53-248A-3C87-77CA-F7362C37EA37}"/>
              </a:ext>
            </a:extLst>
          </p:cNvPr>
          <p:cNvPicPr>
            <a:picLocks noChangeAspect="1"/>
          </p:cNvPicPr>
          <p:nvPr/>
        </p:nvPicPr>
        <p:blipFill>
          <a:blip r:embed="rId3"/>
          <a:stretch>
            <a:fillRect/>
          </a:stretch>
        </p:blipFill>
        <p:spPr>
          <a:xfrm>
            <a:off x="3657600" y="4331346"/>
            <a:ext cx="5257800" cy="2362200"/>
          </a:xfrm>
          <a:prstGeom prst="rect">
            <a:avLst/>
          </a:prstGeom>
        </p:spPr>
      </p:pic>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C1833F-4AC7-FAD1-E3DB-8838CF7E4199}"/>
              </a:ext>
            </a:extLst>
          </p:cNvPr>
          <p:cNvPicPr>
            <a:picLocks noChangeAspect="1"/>
          </p:cNvPicPr>
          <p:nvPr/>
        </p:nvPicPr>
        <p:blipFill>
          <a:blip r:embed="rId2"/>
          <a:srcRect t="4074"/>
          <a:stretch/>
        </p:blipFill>
        <p:spPr>
          <a:xfrm>
            <a:off x="228600" y="2362200"/>
            <a:ext cx="8686800" cy="3588631"/>
          </a:xfrm>
          <a:prstGeom prst="rect">
            <a:avLst/>
          </a:prstGeom>
        </p:spPr>
      </p:pic>
      <p:sp>
        <p:nvSpPr>
          <p:cNvPr id="9" name="Title 1">
            <a:extLst>
              <a:ext uri="{FF2B5EF4-FFF2-40B4-BE49-F238E27FC236}">
                <a16:creationId xmlns:a16="http://schemas.microsoft.com/office/drawing/2014/main" id="{95832D0C-CC62-4E25-E203-4E16F4158660}"/>
              </a:ext>
            </a:extLst>
          </p:cNvPr>
          <p:cNvSpPr>
            <a:spLocks noGrp="1" noChangeArrowheads="1"/>
          </p:cNvSpPr>
          <p:nvPr>
            <p:ph type="title"/>
          </p:nvPr>
        </p:nvSpPr>
        <p:spPr>
          <a:xfrm>
            <a:off x="457200" y="667456"/>
            <a:ext cx="6599238" cy="479425"/>
          </a:xfrm>
        </p:spPr>
        <p:txBody>
          <a:bodyPr>
            <a:noAutofit/>
          </a:bodyPr>
          <a:lstStyle/>
          <a:p>
            <a:r>
              <a:rPr altLang="en-US" sz="3200" dirty="0">
                <a:latin typeface="Times New Roman" panose="02020603050405020304" pitchFamily="18" charset="0"/>
                <a:cs typeface="Times New Roman" panose="02020603050405020304" pitchFamily="18" charset="0"/>
              </a:rPr>
              <a:t>RESULTS</a:t>
            </a:r>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896D7-FF9A-912D-AA75-32842C0C4915}"/>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937E318E-C262-6619-9DD7-CC00230BF0E2}"/>
              </a:ext>
            </a:extLst>
          </p:cNvPr>
          <p:cNvSpPr txBox="1">
            <a:spLocks noChangeArrowheads="1"/>
          </p:cNvSpPr>
          <p:nvPr/>
        </p:nvSpPr>
        <p:spPr>
          <a:xfrm>
            <a:off x="457200" y="714604"/>
            <a:ext cx="6762750" cy="509587"/>
          </a:xfrm>
          <a:prstGeom prst="rect">
            <a:avLst/>
          </a:prstGeom>
          <a:noFill/>
          <a:effectLst/>
        </p:spPr>
        <p:txBody>
          <a:bodyPr anchor="ctr">
            <a:noAutofit/>
          </a:bodyPr>
          <a:lstStyle/>
          <a:p>
            <a:pPr defTabSz="685800" eaLnBrk="1" fontAlgn="auto" hangingPunct="1">
              <a:lnSpc>
                <a:spcPct val="90000"/>
              </a:lnSpc>
              <a:spcAft>
                <a:spcPts val="0"/>
              </a:spcAft>
              <a:defRPr/>
            </a:pPr>
            <a:r>
              <a:rPr lang="en-IN" altLang="en-US" sz="3200" b="1" dirty="0">
                <a:solidFill>
                  <a:schemeClr val="tx2"/>
                </a:solidFill>
                <a:latin typeface="Times New Roman" panose="02020603050405020304" pitchFamily="18" charset="0"/>
                <a:ea typeface="+mj-ea"/>
                <a:cs typeface="Times New Roman" panose="02020603050405020304" pitchFamily="18" charset="0"/>
              </a:rPr>
              <a:t>FUTURE ENHANCEMENT </a:t>
            </a:r>
          </a:p>
        </p:txBody>
      </p:sp>
      <p:sp>
        <p:nvSpPr>
          <p:cNvPr id="28675" name="Content Placeholder 2">
            <a:extLst>
              <a:ext uri="{FF2B5EF4-FFF2-40B4-BE49-F238E27FC236}">
                <a16:creationId xmlns:a16="http://schemas.microsoft.com/office/drawing/2014/main" id="{DD37519C-DA3E-05E5-A1FE-967ADFB4ED7A}"/>
              </a:ext>
            </a:extLst>
          </p:cNvPr>
          <p:cNvSpPr>
            <a:spLocks noGrp="1" noChangeArrowheads="1"/>
          </p:cNvSpPr>
          <p:nvPr>
            <p:ph sz="half" idx="1"/>
          </p:nvPr>
        </p:nvSpPr>
        <p:spPr>
          <a:xfrm>
            <a:off x="457200" y="3544888"/>
            <a:ext cx="6067425" cy="1455737"/>
          </a:xfrm>
        </p:spPr>
        <p:txBody>
          <a:bodyPr/>
          <a:lstStyle/>
          <a:p>
            <a:pPr eaLnBrk="1" hangingPunct="1">
              <a:buFont typeface="Segoe UI" panose="020B0502040204020203" pitchFamily="34" charset="0"/>
              <a:buNone/>
            </a:pPr>
            <a:endParaRPr lang="en-US" altLang="en-US" sz="2400">
              <a:latin typeface="Times New Roman" panose="02020603050405020304" pitchFamily="18" charset="0"/>
              <a:cs typeface="Times New Roman" panose="02020603050405020304" pitchFamily="18" charset="0"/>
            </a:endParaRPr>
          </a:p>
          <a:p>
            <a:pPr eaLnBrk="1" hangingPunct="1"/>
            <a:endParaRPr lang="en-US" altLang="en-US" sz="2400">
              <a:latin typeface="Times New Roman" panose="02020603050405020304" pitchFamily="18" charset="0"/>
              <a:cs typeface="Times New Roman" panose="02020603050405020304" pitchFamily="18" charset="0"/>
            </a:endParaRPr>
          </a:p>
        </p:txBody>
      </p:sp>
      <p:sp>
        <p:nvSpPr>
          <p:cNvPr id="28676" name="Content Placeholder 2">
            <a:extLst>
              <a:ext uri="{FF2B5EF4-FFF2-40B4-BE49-F238E27FC236}">
                <a16:creationId xmlns:a16="http://schemas.microsoft.com/office/drawing/2014/main" id="{112128F2-01BF-9670-5F58-01E864E38106}"/>
              </a:ext>
            </a:extLst>
          </p:cNvPr>
          <p:cNvSpPr>
            <a:spLocks noGrp="1" noChangeArrowheads="1"/>
          </p:cNvSpPr>
          <p:nvPr/>
        </p:nvSpPr>
        <p:spPr bwMode="auto">
          <a:xfrm>
            <a:off x="457200" y="3724275"/>
            <a:ext cx="476250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20000"/>
              </a:spcBef>
              <a:buFont typeface="Arial" panose="020B0604020202020204" pitchFamily="34" charset="0"/>
              <a:buNone/>
            </a:pPr>
            <a:endParaRPr lang="en-US" altLang="en-US" sz="2400"/>
          </a:p>
          <a:p>
            <a:pPr eaLnBrk="1" hangingPunct="1">
              <a:spcBef>
                <a:spcPct val="20000"/>
              </a:spcBef>
              <a:buFont typeface="Arial" panose="020B0604020202020204" pitchFamily="34" charset="0"/>
              <a:buChar char="•"/>
            </a:pPr>
            <a:endParaRPr lang="en-US" altLang="en-US" sz="2400"/>
          </a:p>
        </p:txBody>
      </p:sp>
      <p:sp>
        <p:nvSpPr>
          <p:cNvPr id="28677" name="Rectangle 13">
            <a:extLst>
              <a:ext uri="{FF2B5EF4-FFF2-40B4-BE49-F238E27FC236}">
                <a16:creationId xmlns:a16="http://schemas.microsoft.com/office/drawing/2014/main" id="{904E0D25-3086-1098-9967-C42176B8F307}"/>
              </a:ext>
            </a:extLst>
          </p:cNvPr>
          <p:cNvSpPr>
            <a:spLocks noChangeArrowheads="1"/>
          </p:cNvSpPr>
          <p:nvPr/>
        </p:nvSpPr>
        <p:spPr bwMode="auto">
          <a:xfrm rot="10800000" flipV="1">
            <a:off x="304800" y="701775"/>
            <a:ext cx="8256588" cy="6211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514350" indent="-285750" algn="just">
              <a:spcAft>
                <a:spcPts val="1000"/>
              </a:spcAft>
              <a:buClr>
                <a:schemeClr val="accent2">
                  <a:lumMod val="75000"/>
                </a:schemeClr>
              </a:buClr>
              <a:buFont typeface="Wingdings" panose="05000000000000000000" pitchFamily="2" charset="2"/>
              <a:buChar char="q"/>
            </a:pPr>
            <a:endParaRPr lang="en-IN" b="1"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endParaRPr>
          </a:p>
          <a:p>
            <a:pPr marL="514350" indent="-285750" algn="just">
              <a:spcAft>
                <a:spcPts val="1000"/>
              </a:spcAft>
              <a:buClr>
                <a:schemeClr val="accent2">
                  <a:lumMod val="75000"/>
                </a:schemeClr>
              </a:buClr>
              <a:buFont typeface="Wingdings" panose="05000000000000000000" pitchFamily="2" charset="2"/>
              <a:buChar char="q"/>
            </a:pPr>
            <a:endParaRPr lang="en-IN" b="1" dirty="0">
              <a:solidFill>
                <a:srgbClr val="000000"/>
              </a:solidFill>
              <a:latin typeface="Times New Roman" panose="02020603050405020304" pitchFamily="18" charset="0"/>
              <a:ea typeface="SimSun" panose="02010600030101010101" pitchFamily="2" charset="-122"/>
              <a:cs typeface="SimSun" panose="02010600030101010101" pitchFamily="2" charset="-122"/>
            </a:endParaRPr>
          </a:p>
          <a:p>
            <a:pPr marL="514350" indent="-285750" algn="just">
              <a:spcAft>
                <a:spcPts val="1000"/>
              </a:spcAft>
              <a:buClr>
                <a:schemeClr val="accent2">
                  <a:lumMod val="75000"/>
                </a:schemeClr>
              </a:buClr>
              <a:buFont typeface="Wingdings" panose="05000000000000000000" pitchFamily="2" charset="2"/>
              <a:buChar char="q"/>
            </a:pPr>
            <a:r>
              <a:rPr lang="en-IN" b="1"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Integration with IoT Sensors</a:t>
            </a:r>
            <a:endParaRPr lang="en-IN" b="1" dirty="0">
              <a:ea typeface="SimSun" panose="02010600030101010101" pitchFamily="2" charset="-122"/>
              <a:cs typeface="SimSun" panose="02010600030101010101" pitchFamily="2" charset="-122"/>
            </a:endParaRPr>
          </a:p>
          <a:p>
            <a:pPr marL="228600" algn="just">
              <a:spcAft>
                <a:spcPts val="1000"/>
              </a:spcAft>
              <a:buClr>
                <a:schemeClr val="accent2">
                  <a:lumMod val="75000"/>
                </a:schemeClr>
              </a:buClr>
            </a:pPr>
            <a:r>
              <a:rPr lang="en-IN"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Connect IoT-based soil and climate sensors for real-time data collection, enhancing accuracy in recommendations.</a:t>
            </a:r>
            <a:endParaRPr lang="en-IN" dirty="0">
              <a:effectLst/>
              <a:latin typeface="Calibri" panose="020F0502020204030204" pitchFamily="34" charset="0"/>
              <a:ea typeface="SimSun" panose="02010600030101010101" pitchFamily="2" charset="-122"/>
              <a:cs typeface="SimSun" panose="02010600030101010101" pitchFamily="2" charset="-122"/>
            </a:endParaRPr>
          </a:p>
          <a:p>
            <a:pPr marL="514350" indent="-285750" algn="just">
              <a:spcAft>
                <a:spcPts val="1000"/>
              </a:spcAft>
              <a:buClr>
                <a:schemeClr val="accent2">
                  <a:lumMod val="75000"/>
                </a:schemeClr>
              </a:buClr>
              <a:buFont typeface="Wingdings" panose="05000000000000000000" pitchFamily="2" charset="2"/>
              <a:buChar char="q"/>
            </a:pPr>
            <a:r>
              <a:rPr lang="en-IN" b="1"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 Mobile Application for Farmers</a:t>
            </a:r>
            <a:endParaRPr lang="en-IN" dirty="0">
              <a:effectLst/>
              <a:latin typeface="Calibri" panose="020F0502020204030204" pitchFamily="34" charset="0"/>
              <a:ea typeface="SimSun" panose="02010600030101010101" pitchFamily="2" charset="-122"/>
              <a:cs typeface="SimSun" panose="02010600030101010101" pitchFamily="2" charset="-122"/>
            </a:endParaRPr>
          </a:p>
          <a:p>
            <a:pPr marL="228600" algn="just">
              <a:spcAft>
                <a:spcPts val="1000"/>
              </a:spcAft>
              <a:buClr>
                <a:schemeClr val="accent2">
                  <a:lumMod val="75000"/>
                </a:schemeClr>
              </a:buClr>
            </a:pPr>
            <a:r>
              <a:rPr lang="en-IN"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Develop a user-friendly mobile app for easy access to recommendations, weather updates, and personalized alerts.</a:t>
            </a:r>
            <a:endParaRPr lang="en-IN" dirty="0">
              <a:effectLst/>
              <a:latin typeface="Calibri" panose="020F0502020204030204" pitchFamily="34" charset="0"/>
              <a:ea typeface="SimSun" panose="02010600030101010101" pitchFamily="2" charset="-122"/>
              <a:cs typeface="SimSun" panose="02010600030101010101" pitchFamily="2" charset="-122"/>
            </a:endParaRPr>
          </a:p>
          <a:p>
            <a:pPr marL="514350" indent="-285750" algn="just">
              <a:spcAft>
                <a:spcPts val="1000"/>
              </a:spcAft>
              <a:buClr>
                <a:schemeClr val="accent2">
                  <a:lumMod val="75000"/>
                </a:schemeClr>
              </a:buClr>
              <a:buFont typeface="Wingdings" panose="05000000000000000000" pitchFamily="2" charset="2"/>
              <a:buChar char="q"/>
            </a:pPr>
            <a:r>
              <a:rPr lang="en-IN" b="1"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 Blockchain for Data Security</a:t>
            </a:r>
            <a:endParaRPr lang="en-IN" dirty="0">
              <a:effectLst/>
              <a:latin typeface="Calibri" panose="020F0502020204030204" pitchFamily="34" charset="0"/>
              <a:ea typeface="SimSun" panose="02010600030101010101" pitchFamily="2" charset="-122"/>
              <a:cs typeface="SimSun" panose="02010600030101010101" pitchFamily="2" charset="-122"/>
            </a:endParaRPr>
          </a:p>
          <a:p>
            <a:pPr marL="228600" algn="just">
              <a:spcAft>
                <a:spcPts val="1000"/>
              </a:spcAft>
              <a:buClr>
                <a:schemeClr val="accent2">
                  <a:lumMod val="75000"/>
                </a:schemeClr>
              </a:buClr>
            </a:pPr>
            <a:r>
              <a:rPr lang="en-IN"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Implement blockchain technology to ensure secure, tamper-proof storage of agricultural data and transactions.</a:t>
            </a:r>
            <a:endParaRPr lang="en-IN" dirty="0">
              <a:effectLst/>
              <a:latin typeface="Calibri" panose="020F0502020204030204" pitchFamily="34" charset="0"/>
              <a:ea typeface="SimSun" panose="02010600030101010101" pitchFamily="2" charset="-122"/>
              <a:cs typeface="SimSun" panose="02010600030101010101" pitchFamily="2" charset="-122"/>
            </a:endParaRPr>
          </a:p>
          <a:p>
            <a:pPr marL="514350" indent="-285750" algn="just">
              <a:spcAft>
                <a:spcPts val="1000"/>
              </a:spcAft>
              <a:buClr>
                <a:schemeClr val="accent2">
                  <a:lumMod val="75000"/>
                </a:schemeClr>
              </a:buClr>
              <a:buFont typeface="Wingdings" panose="05000000000000000000" pitchFamily="2" charset="2"/>
              <a:buChar char="q"/>
            </a:pPr>
            <a:r>
              <a:rPr lang="en-IN" b="1"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 Multi-Language Support</a:t>
            </a:r>
            <a:endParaRPr lang="en-IN" dirty="0">
              <a:effectLst/>
              <a:latin typeface="Calibri" panose="020F0502020204030204" pitchFamily="34" charset="0"/>
              <a:ea typeface="SimSun" panose="02010600030101010101" pitchFamily="2" charset="-122"/>
              <a:cs typeface="SimSun" panose="02010600030101010101" pitchFamily="2" charset="-122"/>
            </a:endParaRPr>
          </a:p>
          <a:p>
            <a:pPr marL="228600" algn="just">
              <a:spcAft>
                <a:spcPts val="1000"/>
              </a:spcAft>
              <a:buClr>
                <a:schemeClr val="accent2">
                  <a:lumMod val="75000"/>
                </a:schemeClr>
              </a:buClr>
            </a:pPr>
            <a:r>
              <a:rPr lang="en-IN"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Introduce multilingual interfaces to make the system accessible to farmers from diverse linguistic backgrounds.</a:t>
            </a:r>
            <a:endParaRPr lang="en-IN" dirty="0">
              <a:effectLst/>
              <a:latin typeface="Calibri" panose="020F0502020204030204" pitchFamily="34" charset="0"/>
              <a:ea typeface="SimSun" panose="02010600030101010101" pitchFamily="2" charset="-122"/>
              <a:cs typeface="SimSun" panose="02010600030101010101" pitchFamily="2" charset="-122"/>
            </a:endParaRPr>
          </a:p>
          <a:p>
            <a:pPr marL="514350" indent="-285750" algn="just">
              <a:spcAft>
                <a:spcPts val="1000"/>
              </a:spcAft>
              <a:buClr>
                <a:schemeClr val="accent2">
                  <a:lumMod val="75000"/>
                </a:schemeClr>
              </a:buClr>
              <a:buFont typeface="Wingdings" panose="05000000000000000000" pitchFamily="2" charset="2"/>
              <a:buChar char="q"/>
            </a:pPr>
            <a:r>
              <a:rPr lang="en-IN" b="1"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 AI-Powered Chatbot Assistance</a:t>
            </a:r>
            <a:endParaRPr lang="en-IN" dirty="0">
              <a:effectLst/>
              <a:latin typeface="Calibri" panose="020F0502020204030204" pitchFamily="34" charset="0"/>
              <a:ea typeface="SimSun" panose="02010600030101010101" pitchFamily="2" charset="-122"/>
              <a:cs typeface="SimSun" panose="02010600030101010101" pitchFamily="2" charset="-122"/>
            </a:endParaRPr>
          </a:p>
          <a:p>
            <a:pPr marL="228600" algn="just">
              <a:spcAft>
                <a:spcPts val="1000"/>
              </a:spcAft>
              <a:buClr>
                <a:schemeClr val="accent2">
                  <a:lumMod val="75000"/>
                </a:schemeClr>
              </a:buClr>
            </a:pPr>
            <a:r>
              <a:rPr lang="en-IN"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Deploy an AI chatbot to provide instant support, answer queries, and guide farmers in implementing recommendations effectively.</a:t>
            </a:r>
            <a:endParaRPr lang="en-IN" dirty="0">
              <a:effectLst/>
              <a:latin typeface="Calibri" panose="020F0502020204030204" pitchFamily="34" charset="0"/>
              <a:ea typeface="SimSun" panose="02010600030101010101" pitchFamily="2" charset="-122"/>
              <a:cs typeface="SimSun" panose="02010600030101010101" pitchFamily="2" charset="-122"/>
            </a:endParaRPr>
          </a:p>
        </p:txBody>
      </p:sp>
    </p:spTree>
    <p:extLst>
      <p:ext uri="{BB962C8B-B14F-4D97-AF65-F5344CB8AC3E}">
        <p14:creationId xmlns:p14="http://schemas.microsoft.com/office/powerpoint/2010/main" val="3132636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755C-BE9A-20DC-CE58-EF0E3BBCA23A}"/>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587CDF18-AFD4-58B3-5791-BE617050569E}"/>
              </a:ext>
            </a:extLst>
          </p:cNvPr>
          <p:cNvSpPr txBox="1">
            <a:spLocks noChangeArrowheads="1"/>
          </p:cNvSpPr>
          <p:nvPr/>
        </p:nvSpPr>
        <p:spPr>
          <a:xfrm>
            <a:off x="279859" y="680944"/>
            <a:ext cx="6762750" cy="509587"/>
          </a:xfrm>
          <a:prstGeom prst="rect">
            <a:avLst/>
          </a:prstGeom>
          <a:noFill/>
          <a:effectLst/>
        </p:spPr>
        <p:txBody>
          <a:bodyPr anchor="ctr">
            <a:noAutofit/>
          </a:bodyPr>
          <a:lstStyle/>
          <a:p>
            <a:pPr defTabSz="685800" eaLnBrk="1" fontAlgn="auto" hangingPunct="1">
              <a:lnSpc>
                <a:spcPct val="90000"/>
              </a:lnSpc>
              <a:spcAft>
                <a:spcPts val="0"/>
              </a:spcAft>
              <a:defRPr/>
            </a:pPr>
            <a:r>
              <a:rPr lang="en-IN" altLang="en-US" sz="3200" b="1" dirty="0">
                <a:solidFill>
                  <a:schemeClr val="tx2"/>
                </a:solidFill>
                <a:latin typeface="Times New Roman" panose="02020603050405020304" pitchFamily="18" charset="0"/>
                <a:ea typeface="+mj-ea"/>
                <a:cs typeface="Times New Roman" panose="02020603050405020304" pitchFamily="18" charset="0"/>
              </a:rPr>
              <a:t>CONCLUSION :</a:t>
            </a:r>
          </a:p>
        </p:txBody>
      </p:sp>
      <p:sp>
        <p:nvSpPr>
          <p:cNvPr id="28675" name="Content Placeholder 2">
            <a:extLst>
              <a:ext uri="{FF2B5EF4-FFF2-40B4-BE49-F238E27FC236}">
                <a16:creationId xmlns:a16="http://schemas.microsoft.com/office/drawing/2014/main" id="{34C8DFAB-A028-24D8-6177-F0CBD1714DDE}"/>
              </a:ext>
            </a:extLst>
          </p:cNvPr>
          <p:cNvSpPr>
            <a:spLocks noGrp="1" noChangeArrowheads="1"/>
          </p:cNvSpPr>
          <p:nvPr>
            <p:ph sz="half" idx="1"/>
          </p:nvPr>
        </p:nvSpPr>
        <p:spPr>
          <a:xfrm>
            <a:off x="457200" y="3544888"/>
            <a:ext cx="6067425" cy="1455737"/>
          </a:xfrm>
        </p:spPr>
        <p:txBody>
          <a:bodyPr/>
          <a:lstStyle/>
          <a:p>
            <a:pPr eaLnBrk="1" hangingPunct="1">
              <a:buFont typeface="Segoe UI" panose="020B0502040204020203" pitchFamily="34" charset="0"/>
              <a:buNone/>
            </a:pPr>
            <a:endParaRPr lang="en-US" altLang="en-US" sz="2400">
              <a:latin typeface="Times New Roman" panose="02020603050405020304" pitchFamily="18" charset="0"/>
              <a:cs typeface="Times New Roman" panose="02020603050405020304" pitchFamily="18" charset="0"/>
            </a:endParaRPr>
          </a:p>
          <a:p>
            <a:pPr eaLnBrk="1" hangingPunct="1"/>
            <a:endParaRPr lang="en-US" altLang="en-US" sz="2400">
              <a:latin typeface="Times New Roman" panose="02020603050405020304" pitchFamily="18" charset="0"/>
              <a:cs typeface="Times New Roman" panose="02020603050405020304" pitchFamily="18" charset="0"/>
            </a:endParaRPr>
          </a:p>
        </p:txBody>
      </p:sp>
      <p:sp>
        <p:nvSpPr>
          <p:cNvPr id="28676" name="Content Placeholder 2">
            <a:extLst>
              <a:ext uri="{FF2B5EF4-FFF2-40B4-BE49-F238E27FC236}">
                <a16:creationId xmlns:a16="http://schemas.microsoft.com/office/drawing/2014/main" id="{D6C7EACB-604C-29CE-B4BC-8E28F1C08BDB}"/>
              </a:ext>
            </a:extLst>
          </p:cNvPr>
          <p:cNvSpPr>
            <a:spLocks noGrp="1" noChangeArrowheads="1"/>
          </p:cNvSpPr>
          <p:nvPr/>
        </p:nvSpPr>
        <p:spPr bwMode="auto">
          <a:xfrm>
            <a:off x="457200" y="3724275"/>
            <a:ext cx="476250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20000"/>
              </a:spcBef>
              <a:buFont typeface="Arial" panose="020B0604020202020204" pitchFamily="34" charset="0"/>
              <a:buNone/>
            </a:pPr>
            <a:endParaRPr lang="en-US" altLang="en-US" sz="2400"/>
          </a:p>
          <a:p>
            <a:pPr eaLnBrk="1" hangingPunct="1">
              <a:spcBef>
                <a:spcPct val="20000"/>
              </a:spcBef>
              <a:buFont typeface="Arial" panose="020B0604020202020204" pitchFamily="34" charset="0"/>
              <a:buChar char="•"/>
            </a:pPr>
            <a:endParaRPr lang="en-US" altLang="en-US" sz="2400"/>
          </a:p>
        </p:txBody>
      </p:sp>
      <p:sp>
        <p:nvSpPr>
          <p:cNvPr id="28677" name="Rectangle 13">
            <a:extLst>
              <a:ext uri="{FF2B5EF4-FFF2-40B4-BE49-F238E27FC236}">
                <a16:creationId xmlns:a16="http://schemas.microsoft.com/office/drawing/2014/main" id="{412CFEEC-74D7-068C-344F-07CCDE76520C}"/>
              </a:ext>
            </a:extLst>
          </p:cNvPr>
          <p:cNvSpPr>
            <a:spLocks noChangeArrowheads="1"/>
          </p:cNvSpPr>
          <p:nvPr/>
        </p:nvSpPr>
        <p:spPr bwMode="auto">
          <a:xfrm rot="10800000" flipV="1">
            <a:off x="408178" y="-383628"/>
            <a:ext cx="8256588" cy="705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lvl="0">
              <a:lnSpc>
                <a:spcPct val="115000"/>
              </a:lnSpc>
              <a:spcAft>
                <a:spcPts val="1000"/>
              </a:spcAft>
            </a:pP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15000"/>
              </a:lnSpc>
              <a:spcAft>
                <a:spcPts val="1000"/>
              </a:spcAft>
            </a:pP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Clr>
                <a:schemeClr val="accent2">
                  <a:lumMod val="75000"/>
                </a:schemeClr>
              </a:buClr>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Improved Agricultural Productivity</a:t>
            </a:r>
            <a:r>
              <a:rPr lang="en-US" dirty="0">
                <a:latin typeface="Times New Roman" panose="02020603050405020304" pitchFamily="18" charset="0"/>
                <a:cs typeface="Times New Roman" panose="02020603050405020304" pitchFamily="18" charset="0"/>
              </a:rPr>
              <a:t> – Helps farmers increase crop yield by suggesting the most suitable crops and fertilizers.</a:t>
            </a:r>
          </a:p>
          <a:p>
            <a:pPr marL="285750" indent="-285750">
              <a:buClr>
                <a:schemeClr val="accent2">
                  <a:lumMod val="75000"/>
                </a:schemeClr>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Optimized Fertilizer Usage</a:t>
            </a:r>
            <a:r>
              <a:rPr lang="en-US" dirty="0">
                <a:latin typeface="Times New Roman" panose="02020603050405020304" pitchFamily="18" charset="0"/>
                <a:cs typeface="Times New Roman" panose="02020603050405020304" pitchFamily="18" charset="0"/>
              </a:rPr>
              <a:t> – Reduces overuse of fertilizers, preventing soil degradation and enhancing sustainability.</a:t>
            </a:r>
          </a:p>
          <a:p>
            <a:pPr marL="285750" indent="-285750">
              <a:buClr>
                <a:schemeClr val="accent2">
                  <a:lumMod val="75000"/>
                </a:schemeClr>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Data-Driven Decision Making</a:t>
            </a:r>
            <a:r>
              <a:rPr lang="en-US" dirty="0">
                <a:latin typeface="Times New Roman" panose="02020603050405020304" pitchFamily="18" charset="0"/>
                <a:cs typeface="Times New Roman" panose="02020603050405020304" pitchFamily="18" charset="0"/>
              </a:rPr>
              <a:t> – Uses AI/ML models to provide accurate recommendations based on real-time soil and weather data.</a:t>
            </a:r>
          </a:p>
          <a:p>
            <a:pPr marL="285750" indent="-285750">
              <a:buClr>
                <a:schemeClr val="accent2">
                  <a:lumMod val="75000"/>
                </a:schemeClr>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Cost-Effective Farming</a:t>
            </a:r>
            <a:r>
              <a:rPr lang="en-US" dirty="0">
                <a:latin typeface="Times New Roman" panose="02020603050405020304" pitchFamily="18" charset="0"/>
                <a:cs typeface="Times New Roman" panose="02020603050405020304" pitchFamily="18" charset="0"/>
              </a:rPr>
              <a:t> – Saves farmers’ resources by recommending only the necessary fertilizers and crops, reducing waste.</a:t>
            </a:r>
          </a:p>
          <a:p>
            <a:pPr marL="285750" indent="-285750">
              <a:buClr>
                <a:schemeClr val="accent2">
                  <a:lumMod val="75000"/>
                </a:schemeClr>
              </a:buClr>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Climate-Resilient Agriculture</a:t>
            </a:r>
            <a:r>
              <a:rPr lang="en-US" dirty="0">
                <a:latin typeface="Times New Roman" panose="02020603050405020304" pitchFamily="18" charset="0"/>
                <a:cs typeface="Times New Roman" panose="02020603050405020304" pitchFamily="18" charset="0"/>
              </a:rPr>
              <a:t> – Helps farmers adapt to changing climate conditions by suggesting the best crop choices.</a:t>
            </a:r>
          </a:p>
          <a:p>
            <a:pPr marL="285750" indent="-285750">
              <a:buClr>
                <a:schemeClr val="accent2">
                  <a:lumMod val="75000"/>
                </a:schemeClr>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Scalability &amp; Accessibility</a:t>
            </a:r>
            <a:r>
              <a:rPr lang="en-US" dirty="0">
                <a:latin typeface="Times New Roman" panose="02020603050405020304" pitchFamily="18" charset="0"/>
                <a:cs typeface="Times New Roman" panose="02020603050405020304" pitchFamily="18" charset="0"/>
              </a:rPr>
              <a:t> – Can be integrated into mobile applications and IoT devices for easy farmer access.</a:t>
            </a:r>
          </a:p>
          <a:p>
            <a:pPr marL="285750" indent="-285750">
              <a:buClr>
                <a:schemeClr val="accent2">
                  <a:lumMod val="75000"/>
                </a:schemeClr>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Support for Small-Scale Farmers</a:t>
            </a:r>
            <a:r>
              <a:rPr lang="en-US" dirty="0">
                <a:latin typeface="Times New Roman" panose="02020603050405020304" pitchFamily="18" charset="0"/>
                <a:cs typeface="Times New Roman" panose="02020603050405020304" pitchFamily="18" charset="0"/>
              </a:rPr>
              <a:t> – Enables small and marginal farmers to make informed choices, improving their economic conditions.</a:t>
            </a:r>
          </a:p>
          <a:p>
            <a:pPr marL="285750" indent="-285750">
              <a:buClr>
                <a:schemeClr val="accent2">
                  <a:lumMod val="75000"/>
                </a:schemeClr>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Future Expansion Possibilities</a:t>
            </a:r>
            <a:r>
              <a:rPr lang="en-US" dirty="0">
                <a:latin typeface="Times New Roman" panose="02020603050405020304" pitchFamily="18" charset="0"/>
                <a:cs typeface="Times New Roman" panose="02020603050405020304" pitchFamily="18" charset="0"/>
              </a:rPr>
              <a:t> – Can be extended to </a:t>
            </a:r>
            <a:r>
              <a:rPr lang="en-US" b="1" dirty="0">
                <a:latin typeface="Times New Roman" panose="02020603050405020304" pitchFamily="18" charset="0"/>
                <a:cs typeface="Times New Roman" panose="02020603050405020304" pitchFamily="18" charset="0"/>
              </a:rPr>
              <a:t>AI-powered Chatbots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IoT-based soil monitoring</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Blockchain for agricultural trade security</a:t>
            </a:r>
            <a:r>
              <a:rPr lang="en-US" dirty="0">
                <a:latin typeface="Times New Roman" panose="02020603050405020304" pitchFamily="18" charset="0"/>
                <a:cs typeface="Times New Roman" panose="02020603050405020304" pitchFamily="18" charset="0"/>
              </a:rPr>
              <a:t>.</a:t>
            </a:r>
          </a:p>
          <a:p>
            <a:pPr lvl="0">
              <a:lnSpc>
                <a:spcPct val="115000"/>
              </a:lnSpc>
              <a:spcAft>
                <a:spcPts val="1000"/>
              </a:spcAft>
            </a:pP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6334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7DF4D-4AA2-9A8B-01B9-69197F136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transition>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sz="quarter" idx="1"/>
          </p:nvPr>
        </p:nvSpPr>
        <p:spPr/>
        <p:txBody>
          <a:bodyPr>
            <a:normAutofit/>
          </a:bodyPr>
          <a:lstStyle/>
          <a:p>
            <a:pPr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Farmers often struggle to make accurate decisions regarding crop selection and fertilizer usage due to a lack of region-specific, data-driven recommendations. </a:t>
            </a:r>
          </a:p>
          <a:p>
            <a:pPr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Current practices rely heavily on traditional methods, leading to inefficient resource utilization, higher costs, and environmental degradation. </a:t>
            </a:r>
          </a:p>
          <a:p>
            <a:pPr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There is an urgent need for a scalable and precise system that offers optimized recommendations for crops and fertilizers based on soil characteristics, climate, and other relevant factors, ensuring sustainability and productivity.</a:t>
            </a:r>
          </a:p>
        </p:txBody>
      </p:sp>
    </p:spTree>
    <p:extLst>
      <p:ext uri="{BB962C8B-B14F-4D97-AF65-F5344CB8AC3E}">
        <p14:creationId xmlns:p14="http://schemas.microsoft.com/office/powerpoint/2010/main" val="2608149480"/>
      </p:ext>
    </p:extLst>
  </p:cSld>
  <p:clrMapOvr>
    <a:overrideClrMapping bg1="lt1" tx1="dk1" bg2="lt2" tx2="dk2" accent1="accent1" accent2="accent2" accent3="accent3" accent4="accent4" accent5="accent5" accent6="accent6" hlink="hlink" folHlink="folHlink"/>
  </p:clrMapOvr>
  <p:transition>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EXISTING SYSTEM</a:t>
            </a:r>
          </a:p>
        </p:txBody>
      </p:sp>
      <p:sp>
        <p:nvSpPr>
          <p:cNvPr id="3" name="Content Placeholder 2"/>
          <p:cNvSpPr>
            <a:spLocks noGrp="1"/>
          </p:cNvSpPr>
          <p:nvPr>
            <p:ph sz="quarter" idx="1"/>
          </p:nvPr>
        </p:nvSpPr>
        <p:spPr/>
        <p:txBody>
          <a:bodyPr/>
          <a:lstStyle/>
          <a:p>
            <a:pPr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Current systems for crop and fertilizer recommendations are either manual or rely on generalized data, which lacks precision. </a:t>
            </a:r>
          </a:p>
          <a:p>
            <a:pPr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Some systems use basic algorithms for analysis but fail to account for complex interactions between environmental factors, crop types, and fertilizer requirements. </a:t>
            </a:r>
          </a:p>
          <a:p>
            <a:pPr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These systems often require significant manual intervention and lack adaptability to regional variations, limiting their effectiveness in promoting precision agriculture.</a:t>
            </a:r>
          </a:p>
        </p:txBody>
      </p:sp>
    </p:spTree>
    <p:extLst>
      <p:ext uri="{BB962C8B-B14F-4D97-AF65-F5344CB8AC3E}">
        <p14:creationId xmlns:p14="http://schemas.microsoft.com/office/powerpoint/2010/main" val="1903410958"/>
      </p:ext>
    </p:extLst>
  </p:cSld>
  <p:clrMapOvr>
    <a:masterClrMapping/>
  </p:clrMapOvr>
  <p:transition>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DISADVANTAGES</a:t>
            </a:r>
          </a:p>
        </p:txBody>
      </p:sp>
      <p:sp>
        <p:nvSpPr>
          <p:cNvPr id="3" name="Content Placeholder 2"/>
          <p:cNvSpPr>
            <a:spLocks noGrp="1"/>
          </p:cNvSpPr>
          <p:nvPr>
            <p:ph sz="quarter" idx="1"/>
          </p:nvPr>
        </p:nvSpPr>
        <p:spPr/>
        <p:txBody>
          <a:bodyPr>
            <a:normAutofit lnSpcReduction="10000"/>
          </a:bodyPr>
          <a:lstStyle/>
          <a:p>
            <a:pPr marL="251460" indent="-342900" algn="just">
              <a:lnSpc>
                <a:spcPct val="106000"/>
              </a:lnSpc>
              <a:spcAft>
                <a:spcPts val="800"/>
              </a:spcAft>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Generalized Recommendations: Lack of specificity to regional and soil conditions.</a:t>
            </a:r>
          </a:p>
          <a:p>
            <a:pPr marL="251460" indent="-342900" algn="just">
              <a:lnSpc>
                <a:spcPct val="106000"/>
              </a:lnSpc>
              <a:spcAft>
                <a:spcPts val="800"/>
              </a:spcAft>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Limited Accuracy: Basic algorithms fail to capture complex relationships in data.</a:t>
            </a:r>
          </a:p>
          <a:p>
            <a:pPr marL="251460" indent="-342900" algn="just">
              <a:lnSpc>
                <a:spcPct val="106000"/>
              </a:lnSpc>
              <a:spcAft>
                <a:spcPts val="800"/>
              </a:spcAft>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High Resource Usage: Inefficient resource allocation due to poor recommendations.</a:t>
            </a:r>
          </a:p>
          <a:p>
            <a:pPr marL="251460" indent="-342900" algn="just">
              <a:lnSpc>
                <a:spcPct val="106000"/>
              </a:lnSpc>
              <a:spcAft>
                <a:spcPts val="800"/>
              </a:spcAft>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Environmental Impact: Overuse of fertilizers leading to soil degradation and pollution.</a:t>
            </a:r>
          </a:p>
          <a:p>
            <a:pPr marL="251460" indent="-342900" algn="just">
              <a:lnSpc>
                <a:spcPct val="106000"/>
              </a:lnSpc>
              <a:spcAft>
                <a:spcPts val="800"/>
              </a:spcAft>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Scalability Issues: Existing systems are not scalable for large datasets or diverse regions. </a:t>
            </a:r>
          </a:p>
          <a:p>
            <a:pPr marL="0" indent="0">
              <a:buNone/>
            </a:pPr>
            <a:endParaRPr lang="en-US" dirty="0"/>
          </a:p>
        </p:txBody>
      </p:sp>
    </p:spTree>
    <p:extLst>
      <p:ext uri="{BB962C8B-B14F-4D97-AF65-F5344CB8AC3E}">
        <p14:creationId xmlns:p14="http://schemas.microsoft.com/office/powerpoint/2010/main" val="2792640325"/>
      </p:ext>
    </p:extLst>
  </p:cSld>
  <p:clrMapOvr>
    <a:masterClrMapping/>
  </p:clrMapOvr>
  <p:transition>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32648" cy="1066800"/>
          </a:xfrm>
        </p:spPr>
        <p:txBody>
          <a:bodyPr>
            <a:normAutofit/>
          </a:bodyPr>
          <a:lstStyle/>
          <a:p>
            <a:r>
              <a:rPr lang="en-US" b="1" dirty="0"/>
              <a:t> </a:t>
            </a:r>
            <a:r>
              <a:rPr lang="en-US" sz="3200" dirty="0">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sz="quarter" idx="1"/>
          </p:nvPr>
        </p:nvSpPr>
        <p:spPr/>
        <p:txBody>
          <a:bodyPr/>
          <a:lstStyle/>
          <a:p>
            <a:pPr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The proposed system leverages machine learning algorithms like Cat boost and ANN to provide optimized crop and fertilizer recommendations.</a:t>
            </a:r>
          </a:p>
          <a:p>
            <a:pPr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 By analyzing historical data, soil characteristics, and climatic conditions, the system identifies patterns and relationships to offer precise recommendations. </a:t>
            </a:r>
          </a:p>
          <a:p>
            <a:pPr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It includes features for continuous learning and adaptability to new data, ensuring scalability and reliability. </a:t>
            </a:r>
          </a:p>
          <a:p>
            <a:pPr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The system promotes sustainable agriculture by optimizing resource usage, reducing costs, and mitigating environmental harm</a:t>
            </a:r>
            <a:r>
              <a:rPr lang="en-US" sz="1400" dirty="0"/>
              <a:t>.</a:t>
            </a:r>
            <a:endParaRPr lang="en-US" dirty="0"/>
          </a:p>
        </p:txBody>
      </p:sp>
    </p:spTree>
    <p:extLst>
      <p:ext uri="{BB962C8B-B14F-4D97-AF65-F5344CB8AC3E}">
        <p14:creationId xmlns:p14="http://schemas.microsoft.com/office/powerpoint/2010/main" val="443906532"/>
      </p:ext>
    </p:extLst>
  </p:cSld>
  <p:clrMapOvr>
    <a:masterClrMapping/>
  </p:clrMapOvr>
  <p:transition>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sz="quarter" idx="1"/>
          </p:nvPr>
        </p:nvSpPr>
        <p:spPr/>
        <p:txBody>
          <a:bodyPr>
            <a:normAutofit fontScale="92500" lnSpcReduction="20000"/>
          </a:bodyPr>
          <a:lstStyle/>
          <a:p>
            <a:pPr algn="just">
              <a:lnSpc>
                <a:spcPct val="106000"/>
              </a:lnSpc>
              <a:spcAft>
                <a:spcPts val="800"/>
              </a:spcAft>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Tailored Recommendations: Provides region-specific and soil-specific guidance.</a:t>
            </a:r>
          </a:p>
          <a:p>
            <a:pPr algn="just">
              <a:lnSpc>
                <a:spcPct val="106000"/>
              </a:lnSpc>
              <a:spcAft>
                <a:spcPts val="800"/>
              </a:spcAft>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High Accuracy: Utilizes advanced algorithms for precise predictions.</a:t>
            </a:r>
          </a:p>
          <a:p>
            <a:pPr algn="just">
              <a:lnSpc>
                <a:spcPct val="106000"/>
              </a:lnSpc>
              <a:spcAft>
                <a:spcPts val="800"/>
              </a:spcAft>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Cost-Effective: Reduces unnecessary resource expenditure.</a:t>
            </a:r>
          </a:p>
          <a:p>
            <a:pPr algn="just">
              <a:lnSpc>
                <a:spcPct val="106000"/>
              </a:lnSpc>
              <a:spcAft>
                <a:spcPts val="800"/>
              </a:spcAft>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Sustainability: Promotes eco-friendly practices by minimizing fertilizer overuse.</a:t>
            </a:r>
          </a:p>
          <a:p>
            <a:pPr algn="just">
              <a:lnSpc>
                <a:spcPct val="106000"/>
              </a:lnSpc>
              <a:spcAft>
                <a:spcPts val="800"/>
              </a:spcAft>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Scalable and Adaptable: Handles large datasets and adapts to new data seamlessly.</a:t>
            </a:r>
          </a:p>
          <a:p>
            <a:pPr algn="just">
              <a:lnSpc>
                <a:spcPct val="106000"/>
              </a:lnSpc>
              <a:spcAft>
                <a:spcPts val="800"/>
              </a:spcAft>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User-Friendly: Easy-to-use interface for farmers and agricultural stakeholders.</a:t>
            </a:r>
          </a:p>
          <a:p>
            <a:pPr marL="0" indent="0" algn="just">
              <a:buNone/>
            </a:pP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63873597"/>
      </p:ext>
    </p:extLst>
  </p:cSld>
  <p:clrMapOvr>
    <a:masterClrMapping/>
  </p:clrMapOvr>
  <p:transition>
    <p:split orient="vert"/>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
  <TotalTime>855</TotalTime>
  <Words>1687</Words>
  <Application>Microsoft Office PowerPoint</Application>
  <PresentationFormat>On-screen Show (4:3)</PresentationFormat>
  <Paragraphs>196</Paragraphs>
  <Slides>47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SimSun</vt:lpstr>
      <vt:lpstr>Arial</vt:lpstr>
      <vt:lpstr>Calibri</vt:lpstr>
      <vt:lpstr>Segoe UI</vt:lpstr>
      <vt:lpstr>Symbol</vt:lpstr>
      <vt:lpstr>Times New Roman</vt:lpstr>
      <vt:lpstr>Tw Cen MT</vt:lpstr>
      <vt:lpstr>Wingdings</vt:lpstr>
      <vt:lpstr>Wingdings 2</vt:lpstr>
      <vt:lpstr>Median</vt:lpstr>
      <vt:lpstr>OPTIMIZED CROP AND FERTILIZER RECOMMENDATIONS USING MACHINE LEARNING FOR SUSTAINABLE AGRICULTURE</vt:lpstr>
      <vt:lpstr>OUTLINE</vt:lpstr>
      <vt:lpstr>ABSTRACT</vt:lpstr>
      <vt:lpstr>INTRODUCTION</vt:lpstr>
      <vt:lpstr>PROBLEM STATEMENT</vt:lpstr>
      <vt:lpstr>EXISTING SYSTEM</vt:lpstr>
      <vt:lpstr>DISADVANTAGES</vt:lpstr>
      <vt:lpstr> PROPOSED SYSTEM</vt:lpstr>
      <vt:lpstr>ADVANTAGES</vt:lpstr>
      <vt:lpstr>SYSTEM REQUIREMENTS</vt:lpstr>
      <vt:lpstr>SOFTWARE REQUIREMENTS</vt:lpstr>
      <vt:lpstr>MODULES</vt:lpstr>
      <vt:lpstr>MODULES</vt:lpstr>
      <vt:lpstr>MODULES</vt:lpstr>
      <vt:lpstr>ARCHITECTURE </vt:lpstr>
      <vt:lpstr>DESIGN WITH UML DIAGRAMS</vt:lpstr>
      <vt:lpstr>DATA FLOW DIAGRAM</vt:lpstr>
      <vt:lpstr>CLASS DIAGRAM</vt:lpstr>
      <vt:lpstr>USECASE DIAGRAM</vt:lpstr>
      <vt:lpstr>SEQUENCE DIAGRAM</vt:lpstr>
      <vt:lpstr>ACTIVITY DIAGRAM</vt:lpstr>
      <vt:lpstr>PowerPoint Presentation</vt:lpstr>
      <vt:lpstr>PowerPoint Presentation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TESTING</vt:lpstr>
      <vt:lpstr>TESTING CONT…</vt:lpstr>
      <vt:lpstr>TESTING CONT…</vt:lpstr>
      <vt:lpstr>TESTING CONT…</vt:lpstr>
      <vt:lpstr>TESTING CONT…</vt:lpstr>
      <vt:lpstr>RESULTS</vt:lpstr>
      <vt:lpstr>RESULTS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Mona: Secure Multi-Owner Data Sharing for Dynamic Groups in the Cloud</dc:title>
  <dc:creator>MSM Technologies</dc:creator>
  <cp:lastModifiedBy>DIVYA GANGOTRI</cp:lastModifiedBy>
  <cp:revision>137</cp:revision>
  <dcterms:created xsi:type="dcterms:W3CDTF">2006-08-16T00:00:00Z</dcterms:created>
  <dcterms:modified xsi:type="dcterms:W3CDTF">2025-03-29T01:17:49Z</dcterms:modified>
</cp:coreProperties>
</file>